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7"/>
  </p:notesMasterIdLst>
  <p:handoutMasterIdLst>
    <p:handoutMasterId r:id="rId48"/>
  </p:handoutMasterIdLst>
  <p:sldIdLst>
    <p:sldId id="1895" r:id="rId2"/>
    <p:sldId id="1896" r:id="rId3"/>
    <p:sldId id="1777" r:id="rId4"/>
    <p:sldId id="1908" r:id="rId5"/>
    <p:sldId id="1909" r:id="rId6"/>
    <p:sldId id="1898" r:id="rId7"/>
    <p:sldId id="1890" r:id="rId8"/>
    <p:sldId id="1899" r:id="rId9"/>
    <p:sldId id="1900" r:id="rId10"/>
    <p:sldId id="1901" r:id="rId11"/>
    <p:sldId id="1910" r:id="rId12"/>
    <p:sldId id="1911" r:id="rId13"/>
    <p:sldId id="1902" r:id="rId14"/>
    <p:sldId id="1903" r:id="rId15"/>
    <p:sldId id="1912" r:id="rId16"/>
    <p:sldId id="1914" r:id="rId17"/>
    <p:sldId id="1913" r:id="rId18"/>
    <p:sldId id="1915" r:id="rId19"/>
    <p:sldId id="1917" r:id="rId20"/>
    <p:sldId id="1916" r:id="rId21"/>
    <p:sldId id="1906" r:id="rId22"/>
    <p:sldId id="1918" r:id="rId23"/>
    <p:sldId id="1919" r:id="rId24"/>
    <p:sldId id="1920" r:id="rId25"/>
    <p:sldId id="1921" r:id="rId26"/>
    <p:sldId id="1922" r:id="rId27"/>
    <p:sldId id="1923" r:id="rId28"/>
    <p:sldId id="1924" r:id="rId29"/>
    <p:sldId id="1925" r:id="rId30"/>
    <p:sldId id="1926" r:id="rId31"/>
    <p:sldId id="1927" r:id="rId32"/>
    <p:sldId id="1928" r:id="rId33"/>
    <p:sldId id="1929" r:id="rId34"/>
    <p:sldId id="1930" r:id="rId35"/>
    <p:sldId id="1931" r:id="rId36"/>
    <p:sldId id="1932" r:id="rId37"/>
    <p:sldId id="1933" r:id="rId38"/>
    <p:sldId id="1934" r:id="rId39"/>
    <p:sldId id="1907" r:id="rId40"/>
    <p:sldId id="1936" r:id="rId41"/>
    <p:sldId id="1937" r:id="rId42"/>
    <p:sldId id="1938" r:id="rId43"/>
    <p:sldId id="1935" r:id="rId44"/>
    <p:sldId id="1939" r:id="rId45"/>
    <p:sldId id="1940"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3" autoAdjust="0"/>
    <p:restoredTop sz="88328" autoAdjust="0"/>
  </p:normalViewPr>
  <p:slideViewPr>
    <p:cSldViewPr>
      <p:cViewPr>
        <p:scale>
          <a:sx n="170" d="100"/>
          <a:sy n="170" d="100"/>
        </p:scale>
        <p:origin x="3528" y="824"/>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12/2/19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12/2/19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79354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by-product of training neural network-based language models are dense word </a:t>
            </a:r>
            <a:r>
              <a:rPr lang="en-US" sz="1200" dirty="0" err="1" smtClean="0"/>
              <a:t>embeddings</a:t>
            </a:r>
            <a:r>
              <a:rPr lang="en-US" sz="1200" dirty="0" smtClean="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0907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word as the supervision signal. us, we can generate practically unlimited training data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smtClean="0">
                <a:solidFill>
                  <a:schemeClr val="tx1"/>
                </a:solidFill>
                <a:effectLst/>
                <a:latin typeface="+mn-lt"/>
                <a:ea typeface="+mn-ea"/>
                <a:cs typeface="+mn-cs"/>
              </a:rPr>
              <a:t>xt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smtClean="0">
                <a:solidFill>
                  <a:schemeClr val="tx1"/>
                </a:solidFill>
                <a:effectLst/>
                <a:latin typeface="+mn-lt"/>
                <a:ea typeface="+mn-ea"/>
                <a:cs typeface="+mn-cs"/>
              </a:rPr>
              <a:t>yt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smtClean="0">
                <a:solidFill>
                  <a:schemeClr val="tx1"/>
                </a:solidFill>
                <a:effectLst/>
                <a:latin typeface="+mn-lt"/>
                <a:ea typeface="+mn-ea"/>
                <a:cs typeface="+mn-cs"/>
              </a:rPr>
              <a:t>from the preceding point in time</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smtClean="0">
                <a:solidFill>
                  <a:schemeClr val="tx1"/>
                </a:solidFill>
                <a:effectLst/>
                <a:latin typeface="+mn-lt"/>
                <a:ea typeface="+mn-ea"/>
                <a:cs typeface="+mn-cs"/>
              </a:rPr>
              <a:t>yt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an input </a:t>
            </a:r>
            <a:r>
              <a:rPr lang="en-US" sz="1200" i="1" kern="1200" dirty="0" err="1" smtClean="0">
                <a:solidFill>
                  <a:schemeClr val="tx1"/>
                </a:solidFill>
                <a:effectLst/>
                <a:latin typeface="+mn-lt"/>
                <a:ea typeface="+mn-ea"/>
                <a:cs typeface="+mn-cs"/>
              </a:rPr>
              <a:t>xt</a:t>
            </a:r>
            <a:r>
              <a:rPr lang="en-US" sz="1200" kern="1200" dirty="0" smtClean="0">
                <a:solidFill>
                  <a:schemeClr val="tx1"/>
                </a:solidFill>
                <a:effectLst/>
                <a:latin typeface="+mn-lt"/>
                <a:ea typeface="+mn-ea"/>
                <a:cs typeface="+mn-cs"/>
              </a:rPr>
              <a:t>, we need the activation value for the hidden layer </a:t>
            </a:r>
            <a:r>
              <a:rPr lang="en-US" sz="1200" i="1" kern="1200" dirty="0" err="1" smtClean="0">
                <a:solidFill>
                  <a:schemeClr val="tx1"/>
                </a:solidFill>
                <a:effectLst/>
                <a:latin typeface="+mn-lt"/>
                <a:ea typeface="+mn-ea"/>
                <a:cs typeface="+mn-cs"/>
              </a:rPr>
              <a:t>ht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To calculate this, we multiply the input </a:t>
            </a:r>
            <a:r>
              <a:rPr lang="en-US" sz="1200" i="1" kern="1200" dirty="0" err="1" smtClean="0">
                <a:solidFill>
                  <a:schemeClr val="tx1"/>
                </a:solidFill>
                <a:effectLst/>
                <a:latin typeface="+mn-lt"/>
                <a:ea typeface="+mn-ea"/>
                <a:cs typeface="+mn-cs"/>
              </a:rPr>
              <a:t>xt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and the hidden layer from the previous time step </a:t>
            </a:r>
            <a:r>
              <a:rPr lang="en-US" sz="1200" i="1" kern="1200" dirty="0" smtClean="0">
                <a:solidFill>
                  <a:schemeClr val="tx1"/>
                </a:solidFill>
                <a:effectLst/>
                <a:latin typeface="+mn-lt"/>
                <a:ea typeface="+mn-ea"/>
                <a:cs typeface="+mn-cs"/>
              </a:rPr>
              <a:t>ht</a:t>
            </a:r>
            <a:r>
              <a:rPr lang="en-US" sz="1200" kern="1200" dirty="0" smtClean="0">
                <a:solidFill>
                  <a:schemeClr val="tx1"/>
                </a:solidFill>
                <a:effectLst/>
                <a:latin typeface="+mn-lt"/>
                <a:ea typeface="+mn-ea"/>
                <a:cs typeface="+mn-cs"/>
              </a:rPr>
              <a:t>−1 with the weight matrix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 We add these values together and pass them through a suitable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arrive at the activation value for the current hidden layer, </a:t>
            </a:r>
            <a:r>
              <a:rPr lang="en-US" sz="1200" i="1" kern="1200" dirty="0" err="1" smtClean="0">
                <a:solidFill>
                  <a:schemeClr val="tx1"/>
                </a:solidFill>
                <a:effectLst/>
                <a:latin typeface="+mn-lt"/>
                <a:ea typeface="+mn-ea"/>
                <a:cs typeface="+mn-cs"/>
              </a:rPr>
              <a:t>ht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Once we have the values for the hidden layer, we proceed with the usual computation to generate the output vector.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Forward inference in a simple recurrent network. The matrices </a:t>
            </a:r>
            <a:r>
              <a:rPr lang="en-US" sz="1200" i="1" kern="1200" dirty="0" smtClean="0">
                <a:solidFill>
                  <a:schemeClr val="tx1"/>
                </a:solidFill>
                <a:effectLst/>
                <a:latin typeface="+mn-lt"/>
                <a:ea typeface="+mn-ea"/>
                <a:cs typeface="+mn-cs"/>
              </a:rPr>
              <a:t>U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are shared across time, while new values for </a:t>
            </a:r>
            <a:r>
              <a:rPr lang="en-US" sz="1200" i="1" kern="1200" dirty="0" smtClean="0">
                <a:solidFill>
                  <a:schemeClr val="tx1"/>
                </a:solidFill>
                <a:effectLst/>
                <a:latin typeface="+mn-lt"/>
                <a:ea typeface="+mn-ea"/>
                <a:cs typeface="+mn-cs"/>
              </a:rPr>
              <a:t>h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are calculated with each time step.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smtClean="0">
                <a:solidFill>
                  <a:schemeClr val="tx1"/>
                </a:solidFill>
                <a:effectLst/>
                <a:latin typeface="+mn-lt"/>
                <a:ea typeface="+mn-ea"/>
                <a:cs typeface="+mn-cs"/>
              </a:rPr>
              <a:t>U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are shared in common across all time steps.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backpropagation of errors in a simple RNN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smtClean="0">
                <a:solidFill>
                  <a:schemeClr val="tx1"/>
                </a:solidFill>
                <a:effectLst/>
                <a:latin typeface="+mn-lt"/>
                <a:ea typeface="+mn-ea"/>
                <a:cs typeface="+mn-cs"/>
              </a:rPr>
              <a:t>backpropagated</a:t>
            </a:r>
            <a:r>
              <a:rPr lang="en-US" sz="1200" kern="1200" dirty="0" smtClean="0">
                <a:solidFill>
                  <a:schemeClr val="tx1"/>
                </a:solidFill>
                <a:effectLst/>
                <a:latin typeface="+mn-lt"/>
                <a:ea typeface="+mn-ea"/>
                <a:cs typeface="+mn-cs"/>
              </a:rPr>
              <a:t> errors required to calculate the gradients for </a:t>
            </a:r>
            <a:r>
              <a:rPr lang="en-US" sz="1200" i="1" kern="1200" dirty="0" smtClean="0">
                <a:solidFill>
                  <a:schemeClr val="tx1"/>
                </a:solidFill>
                <a:effectLst/>
                <a:latin typeface="+mn-lt"/>
                <a:ea typeface="+mn-ea"/>
                <a:cs typeface="+mn-cs"/>
              </a:rPr>
              <a:t>U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at time 2. The two incoming arrows converging on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2 signal that these errors need to be summed.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Taken together, all of these considerations lead to a two-pass algorithm for train-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the weights in RNNs. In the first pass, we perform forward inference, computing </a:t>
            </a:r>
            <a:r>
              <a:rPr lang="en-US" sz="1200" i="1" kern="1200" dirty="0" err="1" smtClean="0">
                <a:solidFill>
                  <a:schemeClr val="tx1"/>
                </a:solidFill>
                <a:effectLst/>
                <a:latin typeface="+mn-lt"/>
                <a:ea typeface="+mn-ea"/>
                <a:cs typeface="+mn-cs"/>
              </a:rPr>
              <a:t>ht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yt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smtClean="0">
                <a:solidFill>
                  <a:schemeClr val="tx1"/>
                </a:solidFill>
                <a:effectLst/>
                <a:latin typeface="+mn-lt"/>
                <a:ea typeface="+mn-ea"/>
                <a:cs typeface="+mn-cs"/>
              </a:rPr>
              <a:t>comput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smtClean="0">
                <a:solidFill>
                  <a:schemeClr val="tx1"/>
                </a:solidFill>
                <a:effectLst/>
                <a:latin typeface="+mn-lt"/>
                <a:ea typeface="+mn-ea"/>
                <a:cs typeface="+mn-cs"/>
              </a:rPr>
              <a:t>Backpropagation Through Time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Park of speech tagging with a simple RNN</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smtClean="0">
                <a:solidFill>
                  <a:schemeClr val="tx1"/>
                </a:solidFill>
                <a:effectLst/>
                <a:latin typeface="+mn-lt"/>
                <a:ea typeface="+mn-ea"/>
                <a:cs typeface="+mn-cs"/>
              </a:rPr>
              <a:t>associ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ated</a:t>
            </a:r>
            <a:r>
              <a:rPr lang="en-US" sz="1200" kern="1200" dirty="0" smtClean="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smtClean="0">
                <a:solidFill>
                  <a:schemeClr val="tx1"/>
                </a:solidFill>
                <a:effectLst/>
                <a:latin typeface="+mn-lt"/>
                <a:ea typeface="+mn-ea"/>
                <a:cs typeface="+mn-cs"/>
              </a:rPr>
              <a:t>backprop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agated</a:t>
            </a:r>
            <a:r>
              <a:rPr lang="en-US" sz="1200" kern="1200" dirty="0" smtClean="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smtClean="0">
                <a:solidFill>
                  <a:schemeClr val="tx1"/>
                </a:solidFill>
                <a:effectLst/>
                <a:latin typeface="+mn-lt"/>
                <a:ea typeface="+mn-ea"/>
                <a:cs typeface="+mn-cs"/>
              </a:rPr>
              <a:t>deep neural network</a:t>
            </a:r>
            <a:r>
              <a:rPr lang="en-US" sz="1200" kern="1200" dirty="0" smtClean="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smtClean="0">
                <a:solidFill>
                  <a:schemeClr val="tx1"/>
                </a:solidFill>
                <a:effectLst/>
                <a:latin typeface="+mn-lt"/>
                <a:ea typeface="+mn-ea"/>
                <a:cs typeface="+mn-cs"/>
              </a:rPr>
              <a:t>end-to-end training</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Stacked RNNs </a:t>
            </a:r>
            <a:r>
              <a:rPr lang="en-US" sz="1200" kern="1200" dirty="0" smtClean="0">
                <a:solidFill>
                  <a:schemeClr val="tx1"/>
                </a:solidFill>
                <a:effectLst/>
                <a:latin typeface="+mn-lt"/>
                <a:ea typeface="+mn-ea"/>
                <a:cs typeface="+mn-cs"/>
              </a:rPr>
              <a:t>consist of multiple networks where the output of one layer serves as the input to a subsequent layer,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has been demonstrated across numerous tasks that stacked RNNs can </a:t>
            </a:r>
            <a:r>
              <a:rPr lang="en-US" sz="1200" kern="1200" dirty="0" err="1" smtClean="0">
                <a:solidFill>
                  <a:schemeClr val="tx1"/>
                </a:solidFill>
                <a:effectLst/>
                <a:latin typeface="+mn-lt"/>
                <a:ea typeface="+mn-ea"/>
                <a:cs typeface="+mn-cs"/>
              </a:rPr>
              <a:t>outper</a:t>
            </a:r>
            <a:r>
              <a:rPr lang="en-US" sz="1200" kern="1200" dirty="0" smtClean="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ELMo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from Language Models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GPT: Improving Language Understanding by Generative </a:t>
            </a:r>
            <a:r>
              <a:rPr lang="en-US" sz="1200" b="0" kern="1200" dirty="0" err="1" smtClean="0">
                <a:solidFill>
                  <a:schemeClr val="tx1"/>
                </a:solidFill>
                <a:effectLst/>
                <a:latin typeface="+mn-lt"/>
                <a:ea typeface="+mn-ea"/>
                <a:cs typeface="+mn-cs"/>
              </a:rPr>
              <a:t>PreTraining</a:t>
            </a:r>
            <a:r>
              <a:rPr lang="en-US" sz="1200" b="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BERT: </a:t>
            </a:r>
            <a:r>
              <a:rPr lang="en-US" sz="1200" b="0"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idirectional </a:t>
            </a:r>
            <a:r>
              <a:rPr lang="en-US" sz="1200" b="0"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ncoder </a:t>
            </a:r>
            <a:r>
              <a:rPr lang="en-US" sz="1200" b="0"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epresentations from </a:t>
            </a:r>
            <a:r>
              <a:rPr lang="en-US" sz="1200" b="0"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ransformers.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Write out: sim(</a:t>
            </a:r>
            <a:r>
              <a:rPr lang="en-US" sz="1200" b="1" dirty="0" smtClean="0"/>
              <a:t>cat, dog</a:t>
            </a:r>
            <a:r>
              <a:rPr lang="en-US" sz="1200" dirty="0" smtClean="0"/>
              <a: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feedforward neural language model moving through a text. At each </a:t>
            </a:r>
            <a:r>
              <a:rPr lang="en-US" sz="1200" kern="1200" dirty="0" err="1" smtClean="0">
                <a:solidFill>
                  <a:schemeClr val="tx1"/>
                </a:solidFill>
                <a:effectLst/>
                <a:latin typeface="+mn-lt"/>
                <a:ea typeface="+mn-ea"/>
                <a:cs typeface="+mn-cs"/>
              </a:rPr>
              <a:t>timestep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the network takes the 3 context words, converts each to a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and concatenates the 3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to get the 1×</a:t>
            </a:r>
            <a:r>
              <a:rPr lang="en-US" sz="1200" i="1" kern="1200" dirty="0" smtClean="0">
                <a:solidFill>
                  <a:schemeClr val="tx1"/>
                </a:solidFill>
                <a:effectLst/>
                <a:latin typeface="+mn-lt"/>
                <a:ea typeface="+mn-ea"/>
                <a:cs typeface="+mn-cs"/>
              </a:rPr>
              <a:t>Nd </a:t>
            </a:r>
            <a:r>
              <a:rPr lang="en-US" sz="1200" kern="1200" dirty="0" smtClean="0">
                <a:solidFill>
                  <a:schemeClr val="tx1"/>
                </a:solidFill>
                <a:effectLst/>
                <a:latin typeface="+mn-lt"/>
                <a:ea typeface="+mn-ea"/>
                <a:cs typeface="+mn-cs"/>
              </a:rPr>
              <a:t>unit input layer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for the network. These units are multiplied by a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bias vector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and then an activation function to produce a hidden layer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 which is then multiplied by another weight matrix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 (For graphic simplicity we don’t show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in this and future pictures.)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feedforward neural language model moving through a text. At each </a:t>
            </a:r>
            <a:r>
              <a:rPr lang="en-US" sz="1200" kern="1200" dirty="0" err="1" smtClean="0">
                <a:solidFill>
                  <a:schemeClr val="tx1"/>
                </a:solidFill>
                <a:effectLst/>
                <a:latin typeface="+mn-lt"/>
                <a:ea typeface="+mn-ea"/>
                <a:cs typeface="+mn-cs"/>
              </a:rPr>
              <a:t>timestep</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the network takes the 3 context words, converts each to a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and concatenates the 3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to get the 1×</a:t>
            </a:r>
            <a:r>
              <a:rPr lang="en-US" sz="1200" i="1" kern="1200" dirty="0" smtClean="0">
                <a:solidFill>
                  <a:schemeClr val="tx1"/>
                </a:solidFill>
                <a:effectLst/>
                <a:latin typeface="+mn-lt"/>
                <a:ea typeface="+mn-ea"/>
                <a:cs typeface="+mn-cs"/>
              </a:rPr>
              <a:t>Nd </a:t>
            </a:r>
            <a:r>
              <a:rPr lang="en-US" sz="1200" kern="1200" dirty="0" smtClean="0">
                <a:solidFill>
                  <a:schemeClr val="tx1"/>
                </a:solidFill>
                <a:effectLst/>
                <a:latin typeface="+mn-lt"/>
                <a:ea typeface="+mn-ea"/>
                <a:cs typeface="+mn-cs"/>
              </a:rPr>
              <a:t>unit input layer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for the network. These units are multiplied by a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bias vector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and then an activation function to produce a hidden layer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 which is then multiplied by another weight matrix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 (For graphic simplicity we don’t show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in this and future pictures.)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b="0" kern="1200" dirty="0" smtClean="0">
                <a:solidFill>
                  <a:schemeClr val="tx1"/>
                </a:solidFill>
                <a:effectLst/>
                <a:latin typeface="+mn-lt"/>
                <a:ea typeface="+mn-ea"/>
                <a:cs typeface="+mn-cs"/>
              </a:rPr>
              <a:t>one-hot vector </a:t>
            </a:r>
            <a:r>
              <a:rPr lang="en-US" sz="1200" kern="1200" dirty="0" smtClean="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smtClean="0"/>
          </a:p>
          <a:p>
            <a:r>
              <a:rPr lang="en-US" sz="1200" kern="1200" dirty="0" smtClean="0">
                <a:solidFill>
                  <a:schemeClr val="tx1"/>
                </a:solidFill>
                <a:effectLst/>
                <a:latin typeface="+mn-lt"/>
                <a:ea typeface="+mn-ea"/>
                <a:cs typeface="+mn-cs"/>
              </a:rPr>
              <a:t>Thus in a one-hot representation for the word “toothpaste”, supposing it happens to have index 5 in the vocabulary,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5 is one and and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 0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5, as shown here: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smtClean="0">
                <a:solidFill>
                  <a:schemeClr val="tx1"/>
                </a:solidFill>
                <a:effectLst/>
                <a:latin typeface="+mn-lt"/>
                <a:ea typeface="+mn-ea"/>
                <a:cs typeface="+mn-cs"/>
              </a:rPr>
              <a:t>E </a:t>
            </a:r>
            <a:r>
              <a:rPr lang="en-US" sz="1200" kern="1200" dirty="0" smtClean="0">
                <a:solidFill>
                  <a:schemeClr val="tx1"/>
                </a:solidFill>
                <a:effectLst/>
                <a:latin typeface="+mn-lt"/>
                <a:ea typeface="+mn-ea"/>
                <a:cs typeface="+mn-cs"/>
              </a:rPr>
              <a:t>that’s shared among these three. That’s because over time, many different words will appear as </a:t>
            </a:r>
            <a:r>
              <a:rPr lang="en-US" sz="1200" i="1" kern="1200" dirty="0"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−2 or </a:t>
            </a:r>
            <a:r>
              <a:rPr lang="en-US" sz="1200" i="1" kern="1200" dirty="0"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smtClean="0">
                <a:solidFill>
                  <a:schemeClr val="tx1"/>
                </a:solidFill>
                <a:effectLst/>
                <a:latin typeface="+mn-lt"/>
                <a:ea typeface="+mn-ea"/>
                <a:cs typeface="+mn-cs"/>
              </a:rPr>
              <a:t>E </a:t>
            </a:r>
            <a:r>
              <a:rPr lang="en-US" sz="1200" kern="1200" dirty="0" smtClean="0">
                <a:solidFill>
                  <a:schemeClr val="tx1"/>
                </a:solidFill>
                <a:effectLst/>
                <a:latin typeface="+mn-lt"/>
                <a:ea typeface="+mn-ea"/>
                <a:cs typeface="+mn-cs"/>
              </a:rPr>
              <a:t>thus has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09352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smtClean="0"/>
          </a:p>
          <a:p>
            <a:r>
              <a:rPr lang="en-US" sz="1200" kern="1200" dirty="0" smtClean="0">
                <a:solidFill>
                  <a:schemeClr val="tx1"/>
                </a:solidFill>
                <a:effectLst/>
                <a:latin typeface="+mn-lt"/>
                <a:ea typeface="+mn-ea"/>
                <a:cs typeface="+mn-cs"/>
              </a:rPr>
              <a:t>Hierarchical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[Morin and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2005] allows to compute the probability of a single word in </a:t>
            </a:r>
            <a:r>
              <a:rPr lang="en-US" sz="1200" kern="1200" dirty="0" err="1" smtClean="0">
                <a:solidFill>
                  <a:schemeClr val="tx1"/>
                </a:solidFill>
                <a:effectLst/>
                <a:latin typeface="+mn-lt"/>
                <a:ea typeface="+mn-ea"/>
                <a:cs typeface="+mn-cs"/>
              </a:rPr>
              <a:t>O.log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time rather than </a:t>
            </a:r>
            <a:r>
              <a:rPr lang="en-US" sz="1200" kern="1200" dirty="0" err="1" smtClean="0">
                <a:solidFill>
                  <a:schemeClr val="tx1"/>
                </a:solidFill>
                <a:effectLst/>
                <a:latin typeface="+mn-lt"/>
                <a:ea typeface="+mn-ea"/>
                <a:cs typeface="+mn-cs"/>
              </a:rPr>
              <a:t>O.jV</a:t>
            </a:r>
            <a:r>
              <a:rPr lang="en-US" sz="1200" kern="1200" dirty="0" smtClean="0">
                <a:solidFill>
                  <a:schemeClr val="tx1"/>
                </a:solidFill>
                <a:effectLst/>
                <a:latin typeface="+mn-lt"/>
                <a:ea typeface="+mn-ea"/>
                <a:cs typeface="+mn-cs"/>
              </a:rPr>
              <a:t> j/. is is achieved by structuring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smtClean="0">
                <a:solidFill>
                  <a:schemeClr val="tx1"/>
                </a:solidFill>
                <a:effectLst/>
                <a:latin typeface="+mn-lt"/>
                <a:ea typeface="+mn-ea"/>
                <a:cs typeface="+mn-cs"/>
              </a:rPr>
              <a:t>aproaches</a:t>
            </a:r>
            <a:r>
              <a:rPr lang="en-US" sz="1200" kern="1200" dirty="0" smtClean="0">
                <a:solidFill>
                  <a:schemeClr val="tx1"/>
                </a:solidFill>
                <a:effectLst/>
                <a:latin typeface="+mn-lt"/>
                <a:ea typeface="+mn-ea"/>
                <a:cs typeface="+mn-cs"/>
              </a:rPr>
              <a:t>, such as noise-contrastive estimation (NCE) [</a:t>
            </a:r>
            <a:r>
              <a:rPr lang="en-US" sz="1200" kern="1200" dirty="0" err="1" smtClean="0">
                <a:solidFill>
                  <a:schemeClr val="tx1"/>
                </a:solidFill>
                <a:effectLst/>
                <a:latin typeface="+mn-lt"/>
                <a:ea typeface="+mn-ea"/>
                <a:cs typeface="+mn-cs"/>
              </a:rPr>
              <a:t>Mnih</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Teh</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a smaller subset of the </a:t>
            </a:r>
            <a:r>
              <a:rPr lang="en-US" sz="1200" kern="1200" dirty="0" err="1" smtClean="0">
                <a:solidFill>
                  <a:schemeClr val="tx1"/>
                </a:solidFill>
                <a:effectLst/>
                <a:latin typeface="+mn-lt"/>
                <a:ea typeface="+mn-ea"/>
                <a:cs typeface="+mn-cs"/>
              </a:rPr>
              <a:t>vocabu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lary</a:t>
            </a:r>
            <a:r>
              <a:rPr lang="en-US" sz="1200" kern="1200" dirty="0" smtClean="0">
                <a:solidFill>
                  <a:schemeClr val="tx1"/>
                </a:solidFill>
                <a:effectLst/>
                <a:latin typeface="+mn-lt"/>
                <a:ea typeface="+mn-ea"/>
                <a:cs typeface="+mn-cs"/>
              </a:rPr>
              <a:t> [Jean et al.,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smtClean="0"/>
          </a:p>
          <a:p>
            <a:r>
              <a:rPr lang="en-US" sz="1200" kern="1200" dirty="0" smtClean="0">
                <a:solidFill>
                  <a:schemeClr val="tx1"/>
                </a:solidFill>
                <a:effectLst/>
                <a:latin typeface="+mn-lt"/>
                <a:ea typeface="+mn-ea"/>
                <a:cs typeface="+mn-cs"/>
              </a:rPr>
              <a:t>An orthogonal line of work is attempting to sidestep the problem by working at the char- </a:t>
            </a:r>
            <a:r>
              <a:rPr lang="en-US" sz="1200" kern="1200" dirty="0" err="1" smtClean="0">
                <a:solidFill>
                  <a:schemeClr val="tx1"/>
                </a:solidFill>
                <a:effectLst/>
                <a:latin typeface="+mn-lt"/>
                <a:ea typeface="+mn-ea"/>
                <a:cs typeface="+mn-cs"/>
              </a:rPr>
              <a:t>acters</a:t>
            </a:r>
            <a:r>
              <a:rPr lang="en-US" sz="1200" kern="1200" dirty="0" smtClean="0">
                <a:solidFill>
                  <a:schemeClr val="tx1"/>
                </a:solidFill>
                <a:effectLst/>
                <a:latin typeface="+mn-lt"/>
                <a:ea typeface="+mn-ea"/>
                <a:cs typeface="+mn-cs"/>
              </a:rPr>
              <a:t> level rather than words level.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63107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7010609-CE3D-49BD-8198-CAE1E97FEE0C}" type="slidenum">
              <a:rPr lang="en-US" smtClean="0"/>
              <a:pPr>
                <a:defRPr/>
              </a:pPr>
              <a:t>‹#›</a:t>
            </a:fld>
            <a:endParaRPr lang="en-US"/>
          </a:p>
        </p:txBody>
      </p:sp>
    </p:spTree>
    <p:extLst>
      <p:ext uri="{BB962C8B-B14F-4D97-AF65-F5344CB8AC3E}">
        <p14:creationId xmlns:p14="http://schemas.microsoft.com/office/powerpoint/2010/main" val="86794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12/2/19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12/2/19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12/2/19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12/2/19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12/2/19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39.xml.rels><?xml version="1.0" encoding="UTF-8" standalone="yes"?>
<Relationships xmlns="http://schemas.openxmlformats.org/package/2006/relationships"><Relationship Id="rId3" Type="http://schemas.openxmlformats.org/officeDocument/2006/relationships/hyperlink" Target="https://allennlp.org/elmo" TargetMode="External"/><Relationship Id="rId4" Type="http://schemas.openxmlformats.org/officeDocument/2006/relationships/hyperlink" Target="https://blog.openai.com/language-unsupervised/" TargetMode="External"/><Relationship Id="rId5" Type="http://schemas.openxmlformats.org/officeDocument/2006/relationships/hyperlink" Target="https://arxiv.org/pdf/1810.04805.pdf" TargetMode="External"/><Relationship Id="rId6" Type="http://schemas.openxmlformats.org/officeDocument/2006/relationships/hyperlink" Target="https://blog.openai.com/better-language-models/" TargetMode="External"/><Relationship Id="rId7" Type="http://schemas.openxmlformats.org/officeDocument/2006/relationships/image" Target="../media/image23.tiff"/><Relationship Id="rId8"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Content Placeholder 2"/>
          <p:cNvSpPr>
            <a:spLocks noGrp="1"/>
          </p:cNvSpPr>
          <p:nvPr>
            <p:ph idx="1"/>
          </p:nvPr>
        </p:nvSpPr>
        <p:spPr>
          <a:xfrm>
            <a:off x="822959" y="1845734"/>
            <a:ext cx="7543801" cy="4936066"/>
          </a:xfrm>
        </p:spPr>
        <p:txBody>
          <a:bodyPr>
            <a:normAutofit/>
          </a:bodyPr>
          <a:lstStyle/>
          <a:p>
            <a:r>
              <a:rPr lang="en-US" dirty="0" smtClean="0"/>
              <a:t>Practice midterm is due now.  Answers will be released later today.</a:t>
            </a:r>
            <a:endParaRPr lang="en-US" dirty="0"/>
          </a:p>
          <a:p>
            <a:r>
              <a:rPr lang="en-US" dirty="0" smtClean="0"/>
              <a:t>HW9 is due tonight before midnight. </a:t>
            </a:r>
          </a:p>
          <a:p>
            <a:r>
              <a:rPr lang="en-US" dirty="0" smtClean="0"/>
              <a:t>Midterm 3 will be in-class on Thursday.  Topics covered:</a:t>
            </a:r>
            <a:br>
              <a:rPr lang="en-US" dirty="0" smtClean="0"/>
            </a:br>
            <a:r>
              <a:rPr lang="en-US" dirty="0" smtClean="0"/>
              <a:t>- </a:t>
            </a:r>
            <a:r>
              <a:rPr lang="en-US" dirty="0"/>
              <a:t>Naive Bayes Classification and </a:t>
            </a:r>
            <a:r>
              <a:rPr lang="en-US" dirty="0" smtClean="0"/>
              <a:t>Perceptron</a:t>
            </a:r>
            <a:br>
              <a:rPr lang="en-US" dirty="0" smtClean="0"/>
            </a:br>
            <a:r>
              <a:rPr lang="en-US" dirty="0" smtClean="0"/>
              <a:t>- </a:t>
            </a:r>
            <a:r>
              <a:rPr lang="en-US" dirty="0"/>
              <a:t>N-gram </a:t>
            </a:r>
            <a:r>
              <a:rPr lang="en-US" dirty="0" smtClean="0"/>
              <a:t>Language Models</a:t>
            </a:r>
            <a:br>
              <a:rPr lang="en-US" dirty="0" smtClean="0"/>
            </a:br>
            <a:r>
              <a:rPr lang="en-US" dirty="0" smtClean="0"/>
              <a:t>- </a:t>
            </a:r>
            <a:r>
              <a:rPr lang="en-US" dirty="0"/>
              <a:t>Vector Space </a:t>
            </a:r>
            <a:r>
              <a:rPr lang="en-US" dirty="0" smtClean="0"/>
              <a:t>Models</a:t>
            </a:r>
            <a:br>
              <a:rPr lang="en-US" dirty="0" smtClean="0"/>
            </a:br>
            <a:r>
              <a:rPr lang="en-US" dirty="0" smtClean="0"/>
              <a:t>- </a:t>
            </a:r>
            <a:r>
              <a:rPr lang="en-US" dirty="0"/>
              <a:t>Logistic </a:t>
            </a:r>
            <a:r>
              <a:rPr lang="en-US" dirty="0" smtClean="0"/>
              <a:t>Regression</a:t>
            </a:r>
            <a:br>
              <a:rPr lang="en-US" dirty="0" smtClean="0"/>
            </a:br>
            <a:r>
              <a:rPr lang="en-US" dirty="0" smtClean="0"/>
              <a:t>- </a:t>
            </a:r>
            <a:r>
              <a:rPr lang="en-US" dirty="0"/>
              <a:t>Neural </a:t>
            </a:r>
            <a:r>
              <a:rPr lang="en-US" dirty="0" smtClean="0"/>
              <a:t>Networks</a:t>
            </a:r>
            <a:r>
              <a:rPr lang="en-US" dirty="0"/>
              <a:t/>
            </a:r>
            <a:br>
              <a:rPr lang="en-US" dirty="0"/>
            </a:br>
            <a:r>
              <a:rPr lang="en-US" dirty="0" smtClean="0"/>
              <a:t>You can bring a one page “cheat sheet” with handwritten notes. </a:t>
            </a:r>
          </a:p>
          <a:p>
            <a:r>
              <a:rPr lang="en-US" dirty="0" smtClean="0"/>
              <a:t>Please bring your R2D2s to the exam to return.</a:t>
            </a:r>
            <a:endParaRPr lang="en-US" dirty="0"/>
          </a:p>
          <a:p>
            <a:r>
              <a:rPr lang="en-US" dirty="0" smtClean="0"/>
              <a:t>The makeup date for midterm 3 is Friday from 9:30am-11am in </a:t>
            </a:r>
            <a:r>
              <a:rPr lang="en-US" dirty="0"/>
              <a:t>3401 Walnut room </a:t>
            </a:r>
            <a:r>
              <a:rPr lang="en-US" dirty="0" smtClean="0"/>
              <a:t>401B. Please fill out the request form by tonight.</a:t>
            </a:r>
          </a:p>
          <a:p>
            <a:r>
              <a:rPr lang="en-US" dirty="0" smtClean="0"/>
              <a:t>Extra credit 4 is </a:t>
            </a:r>
            <a:r>
              <a:rPr lang="en-US" dirty="0"/>
              <a:t>due on </a:t>
            </a:r>
            <a:r>
              <a:rPr lang="en-US" dirty="0" smtClean="0"/>
              <a:t>Monday (Dec 9) before 11:59PM.  </a:t>
            </a:r>
          </a:p>
        </p:txBody>
      </p:sp>
    </p:spTree>
    <p:extLst>
      <p:ext uri="{BB962C8B-B14F-4D97-AF65-F5344CB8AC3E}">
        <p14:creationId xmlns:p14="http://schemas.microsoft.com/office/powerpoint/2010/main" val="143464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smtClean="0"/>
              <a:t>Let’s try </a:t>
            </a:r>
            <a:r>
              <a:rPr lang="en-US" sz="2400" b="1" dirty="0" smtClean="0"/>
              <a:t>generalizing</a:t>
            </a:r>
            <a:r>
              <a:rPr lang="en-US" sz="2400" dirty="0" smtClean="0"/>
              <a:t>.</a:t>
            </a:r>
          </a:p>
          <a:p>
            <a:r>
              <a:rPr lang="en-US" sz="2400" b="1" dirty="0" smtClean="0"/>
              <a:t>Intuition:</a:t>
            </a:r>
            <a:r>
              <a:rPr lang="en-US" sz="2400" dirty="0" smtClean="0"/>
              <a:t> Take a sentence like</a:t>
            </a:r>
          </a:p>
          <a:p>
            <a:pPr algn="ctr"/>
            <a:r>
              <a:rPr lang="en-US" sz="2400" dirty="0" smtClean="0"/>
              <a:t>The cat is walking in the bedroom</a:t>
            </a:r>
          </a:p>
          <a:p>
            <a:endParaRPr lang="en-US" sz="2400" dirty="0" smtClean="0"/>
          </a:p>
          <a:p>
            <a:r>
              <a:rPr lang="en-US" sz="2400" dirty="0" smtClean="0"/>
              <a:t>And use it when we assign probabilities to similar sentences like</a:t>
            </a:r>
            <a:endParaRPr lang="en-US" sz="2400" dirty="0"/>
          </a:p>
          <a:p>
            <a:pPr algn="ctr"/>
            <a:r>
              <a:rPr lang="en-US" sz="2400" dirty="0"/>
              <a:t>The </a:t>
            </a:r>
            <a:r>
              <a:rPr lang="en-US" sz="2400" dirty="0" smtClean="0"/>
              <a:t>dog is running around the room</a:t>
            </a:r>
            <a:endParaRPr lang="en-US" sz="2400" dirty="0"/>
          </a:p>
          <a:p>
            <a:endParaRPr lang="en-US" sz="2400" dirty="0" smtClean="0"/>
          </a:p>
          <a:p>
            <a:pPr algn="ctr"/>
            <a:endParaRPr lang="en-US" sz="2400" dirty="0" smtClean="0"/>
          </a:p>
        </p:txBody>
      </p:sp>
      <p:sp>
        <p:nvSpPr>
          <p:cNvPr id="2" name="Title 1"/>
          <p:cNvSpPr>
            <a:spLocks noGrp="1"/>
          </p:cNvSpPr>
          <p:nvPr>
            <p:ph type="title"/>
          </p:nvPr>
        </p:nvSpPr>
        <p:spPr/>
        <p:txBody>
          <a:bodyPr/>
          <a:lstStyle/>
          <a:p>
            <a:r>
              <a:rPr lang="en-US" dirty="0" smtClean="0"/>
              <a:t>Alternate idea</a:t>
            </a:r>
            <a:endParaRPr lang="en-US" dirty="0"/>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smtClean="0"/>
              <a:t>Use word </a:t>
            </a:r>
            <a:r>
              <a:rPr lang="en-US" dirty="0" err="1" smtClean="0"/>
              <a:t>embeddings</a:t>
            </a:r>
            <a:r>
              <a:rPr lang="en-US" dirty="0" smtClean="0"/>
              <a:t>!</a:t>
            </a:r>
          </a:p>
          <a:p>
            <a:endParaRPr lang="en-US" dirty="0"/>
          </a:p>
          <a:p>
            <a:endParaRPr lang="en-US" dirty="0" smtClean="0"/>
          </a:p>
          <a:p>
            <a:endParaRPr lang="en-US" dirty="0"/>
          </a:p>
          <a:p>
            <a:r>
              <a:rPr lang="en-US" dirty="0" smtClean="0"/>
              <a:t>How can we use </a:t>
            </a:r>
            <a:r>
              <a:rPr lang="en-US" dirty="0" err="1" smtClean="0"/>
              <a:t>embeddings</a:t>
            </a:r>
            <a:r>
              <a:rPr lang="en-US" dirty="0" smtClean="0"/>
              <a:t> to estimate language model probabilities?</a:t>
            </a:r>
          </a:p>
          <a:p>
            <a:endParaRPr lang="en-US" dirty="0" smtClean="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Similarity of words / contexts</a:t>
            </a:r>
            <a:endParaRPr lang="en-US" dirty="0"/>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smtClean="0"/>
                  <a:t>sim ( cat ,  dog   ) </a:t>
                </a:r>
                <a:endParaRPr lang="en-US" dirty="0"/>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smtClean="0"/>
                <a:t>Vector for </a:t>
              </a:r>
              <a:r>
                <a:rPr lang="en-US" i="1" dirty="0" smtClean="0"/>
                <a:t>dog</a:t>
              </a:r>
              <a:endParaRPr lang="en-US" i="1" dirty="0"/>
            </a:p>
          </p:txBody>
        </p:sp>
        <p:sp>
          <p:nvSpPr>
            <p:cNvPr id="17" name="Rectangle 16"/>
            <p:cNvSpPr/>
            <p:nvPr/>
          </p:nvSpPr>
          <p:spPr>
            <a:xfrm>
              <a:off x="1345550" y="3661862"/>
              <a:ext cx="1507720" cy="369332"/>
            </a:xfrm>
            <a:prstGeom prst="rect">
              <a:avLst/>
            </a:prstGeom>
          </p:spPr>
          <p:txBody>
            <a:bodyPr wrap="none">
              <a:spAutoFit/>
            </a:bodyPr>
            <a:lstStyle/>
            <a:p>
              <a:r>
                <a:rPr lang="en-US" dirty="0" smtClean="0"/>
                <a:t>Vector for </a:t>
              </a:r>
              <a:r>
                <a:rPr lang="en-US" i="1" dirty="0" smtClean="0"/>
                <a:t>cat</a:t>
              </a:r>
              <a:endParaRPr lang="en-US" i="1" dirty="0"/>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smtClean="0"/>
                <a:t>Concatenate these 3 vectors together, use that as input</a:t>
              </a:r>
              <a:br>
                <a:rPr lang="en-US" dirty="0" smtClean="0"/>
              </a:br>
              <a:r>
                <a:rPr lang="en-US" dirty="0" smtClean="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smtClean="0"/>
                <a:t>Compute the probability of all words in </a:t>
              </a:r>
              <a:r>
                <a:rPr lang="en-US" smtClean="0"/>
                <a:t>the vocabulary with </a:t>
              </a:r>
              <a:r>
                <a:rPr lang="en-US" dirty="0" smtClean="0"/>
                <a:t>a </a:t>
              </a:r>
              <a:r>
                <a:rPr lang="en-US" dirty="0" err="1" smtClean="0"/>
                <a:t>softmax</a:t>
              </a:r>
              <a:r>
                <a:rPr lang="en-US" dirty="0" smtClean="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with </a:t>
            </a:r>
            <a:r>
              <a:rPr lang="en-US" dirty="0" err="1" smtClean="0"/>
              <a:t>embeddings</a:t>
            </a:r>
            <a:r>
              <a:rPr lang="en-US" dirty="0" smtClean="0"/>
              <a:t> as input</a:t>
            </a:r>
            <a:endParaRPr lang="en-US" dirty="0"/>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smtClean="0"/>
              <a:t>W</a:t>
            </a:r>
            <a:r>
              <a:rPr lang="en-US" sz="1200" i="1" baseline="-25000" dirty="0" smtClean="0"/>
              <a:t>t-1</a:t>
            </a:r>
            <a:r>
              <a:rPr lang="en-US" sz="1200" i="1" dirty="0" smtClean="0"/>
              <a:t>)</a:t>
            </a:r>
            <a:endParaRPr lang="en-US" sz="1200" i="1" dirty="0"/>
          </a:p>
        </p:txBody>
      </p:sp>
    </p:spTree>
    <p:extLst>
      <p:ext uri="{BB962C8B-B14F-4D97-AF65-F5344CB8AC3E}">
        <p14:creationId xmlns:p14="http://schemas.microsoft.com/office/powerpoint/2010/main" val="38172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400" dirty="0" smtClean="0"/>
              <a:t>In NIPS 2003, </a:t>
            </a:r>
            <a:r>
              <a:rPr lang="en-US" sz="2400" dirty="0" err="1" smtClean="0"/>
              <a:t>Yoshua</a:t>
            </a:r>
            <a:r>
              <a:rPr lang="en-US" sz="2400" dirty="0" smtClean="0"/>
              <a:t> </a:t>
            </a:r>
            <a:r>
              <a:rPr lang="en-US" sz="2400" dirty="0" err="1" smtClean="0"/>
              <a:t>Begio</a:t>
            </a:r>
            <a:r>
              <a:rPr lang="en-US" sz="2400" dirty="0" smtClean="0"/>
              <a:t> and his colleagues introduced a neural probabilistic language model</a:t>
            </a:r>
            <a:endParaRPr lang="en-US" sz="2400" dirty="0"/>
          </a:p>
          <a:p>
            <a:pPr marL="457200" indent="-457200">
              <a:buFont typeface="+mj-lt"/>
              <a:buAutoNum type="arabicPeriod"/>
            </a:pPr>
            <a:r>
              <a:rPr lang="en-US" sz="2400" dirty="0" smtClean="0"/>
              <a:t>They </a:t>
            </a:r>
            <a:r>
              <a:rPr lang="en-US" sz="2400" dirty="0" smtClean="0"/>
              <a:t>u</a:t>
            </a:r>
            <a:r>
              <a:rPr lang="en-US" sz="2400" dirty="0" smtClean="0"/>
              <a:t>sed </a:t>
            </a:r>
            <a:r>
              <a:rPr lang="en-US" sz="2400" dirty="0" smtClean="0"/>
              <a:t>a vector space model where the words are vectors with real values </a:t>
            </a:r>
            <a:r>
              <a:rPr lang="en-US" sz="2400" dirty="0" err="1" smtClean="0"/>
              <a:t>ℝ</a:t>
            </a:r>
            <a:r>
              <a:rPr lang="en-US" sz="2400" baseline="30000" dirty="0" err="1" smtClean="0"/>
              <a:t>m</a:t>
            </a:r>
            <a:r>
              <a:rPr lang="en-US" sz="2400" dirty="0" smtClean="0"/>
              <a:t>.  m=30, 60, 100.  This </a:t>
            </a:r>
            <a:r>
              <a:rPr lang="en-US" sz="2400" dirty="0" smtClean="0"/>
              <a:t>gave </a:t>
            </a:r>
            <a:r>
              <a:rPr lang="en-US" sz="2400" dirty="0" smtClean="0"/>
              <a:t>a way to compute word similarity. </a:t>
            </a:r>
          </a:p>
          <a:p>
            <a:pPr marL="457200" indent="-457200">
              <a:buFont typeface="+mj-lt"/>
              <a:buAutoNum type="arabicPeriod"/>
            </a:pPr>
            <a:r>
              <a:rPr lang="en-US" sz="2400" dirty="0" smtClean="0"/>
              <a:t>They defined </a:t>
            </a:r>
            <a:r>
              <a:rPr lang="en-US" sz="2400" dirty="0" smtClean="0"/>
              <a:t>a function that returns a joint probability of words in a sequence based on a sequence of these vectors. </a:t>
            </a:r>
          </a:p>
          <a:p>
            <a:pPr marL="457200" indent="-457200">
              <a:buFont typeface="+mj-lt"/>
              <a:buAutoNum type="arabicPeriod"/>
            </a:pPr>
            <a:r>
              <a:rPr lang="en-US" sz="2400" dirty="0" smtClean="0"/>
              <a:t>Their model s</a:t>
            </a:r>
            <a:r>
              <a:rPr lang="en-US" sz="2400" dirty="0" smtClean="0"/>
              <a:t>imultaneously learned </a:t>
            </a:r>
            <a:r>
              <a:rPr lang="en-US" sz="2400" dirty="0" smtClean="0"/>
              <a:t>the word representations </a:t>
            </a:r>
            <a:r>
              <a:rPr lang="en-US" sz="2400" b="1" dirty="0" smtClean="0"/>
              <a:t>and</a:t>
            </a:r>
            <a:r>
              <a:rPr lang="en-US" sz="2400" dirty="0" smtClean="0"/>
              <a:t> the probability function from data.</a:t>
            </a:r>
          </a:p>
          <a:p>
            <a:pPr marL="0" indent="0">
              <a:buNone/>
            </a:pPr>
            <a:r>
              <a:rPr lang="en-US" sz="2400" dirty="0" smtClean="0"/>
              <a:t>Seeing one of the cat/dog sentences allows them to increase the probability for that sentence </a:t>
            </a:r>
            <a:r>
              <a:rPr lang="en-US" sz="2400" b="1" dirty="0" smtClean="0"/>
              <a:t>and </a:t>
            </a:r>
            <a:r>
              <a:rPr lang="en-US" sz="2400" dirty="0" smtClean="0"/>
              <a:t>its combinatorial # of</a:t>
            </a:r>
            <a:r>
              <a:rPr lang="en-US" sz="2400" b="1" dirty="0" smtClean="0"/>
              <a:t> “neighbor” sentences</a:t>
            </a:r>
            <a:r>
              <a:rPr lang="en-US" sz="2400" dirty="0" smtClean="0"/>
              <a:t> in vector space.</a:t>
            </a:r>
            <a:endParaRPr lang="en-US" sz="2400" dirty="0"/>
          </a:p>
        </p:txBody>
      </p:sp>
    </p:spTree>
    <p:extLst>
      <p:ext uri="{BB962C8B-B14F-4D97-AF65-F5344CB8AC3E}">
        <p14:creationId xmlns:p14="http://schemas.microsoft.com/office/powerpoint/2010/main" val="2230162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Given: </a:t>
            </a:r>
          </a:p>
          <a:p>
            <a:pPr marL="292608" lvl="1" indent="0">
              <a:buNone/>
            </a:pPr>
            <a:r>
              <a:rPr lang="en-US" sz="2200" dirty="0" smtClean="0"/>
              <a:t>A training set w</a:t>
            </a:r>
            <a:r>
              <a:rPr lang="en-US" sz="2200" baseline="-25000" dirty="0" smtClean="0"/>
              <a:t>1</a:t>
            </a:r>
            <a:r>
              <a:rPr lang="en-US" sz="2200" dirty="0" smtClean="0"/>
              <a:t> </a:t>
            </a:r>
            <a:r>
              <a:rPr lang="mr-IN" sz="2200" dirty="0" smtClean="0"/>
              <a:t>…</a:t>
            </a:r>
            <a:r>
              <a:rPr lang="en-US" sz="2200" dirty="0" smtClean="0"/>
              <a:t> </a:t>
            </a:r>
            <a:r>
              <a:rPr lang="en-US" sz="2200" dirty="0" err="1" smtClean="0"/>
              <a:t>w</a:t>
            </a:r>
            <a:r>
              <a:rPr lang="en-US" sz="2200" baseline="-25000" dirty="0" err="1" smtClean="0"/>
              <a:t>t</a:t>
            </a:r>
            <a:r>
              <a:rPr lang="en-US" sz="2200" dirty="0" smtClean="0"/>
              <a:t> where </a:t>
            </a:r>
            <a:r>
              <a:rPr lang="en-US" sz="2200" dirty="0" err="1" smtClean="0"/>
              <a:t>w</a:t>
            </a:r>
            <a:r>
              <a:rPr lang="en-US" sz="2200" baseline="-25000" dirty="0" err="1" smtClean="0"/>
              <a:t>t</a:t>
            </a:r>
            <a:r>
              <a:rPr lang="en-US" sz="2200" dirty="0" smtClean="0"/>
              <a:t> ∈V</a:t>
            </a:r>
          </a:p>
          <a:p>
            <a:pPr marL="0" indent="0">
              <a:buNone/>
            </a:pPr>
            <a:r>
              <a:rPr lang="en-US" sz="2400" b="1" dirty="0" smtClean="0"/>
              <a:t>Learn:</a:t>
            </a:r>
            <a:r>
              <a:rPr lang="en-US" sz="2400" dirty="0" smtClean="0"/>
              <a:t> </a:t>
            </a:r>
          </a:p>
          <a:p>
            <a:pPr marL="292608" lvl="1" indent="0">
              <a:buNone/>
            </a:pPr>
            <a:r>
              <a:rPr lang="en-US" sz="2200" dirty="0" smtClean="0"/>
              <a:t>f(w</a:t>
            </a:r>
            <a:r>
              <a:rPr lang="en-US" sz="2200" baseline="-25000" dirty="0" smtClean="0"/>
              <a:t>1</a:t>
            </a:r>
            <a:r>
              <a:rPr lang="en-US" sz="2200" dirty="0" smtClean="0"/>
              <a:t> </a:t>
            </a:r>
            <a:r>
              <a:rPr lang="mr-IN" sz="2200" dirty="0"/>
              <a:t>…</a:t>
            </a:r>
            <a:r>
              <a:rPr lang="en-US" sz="2200" dirty="0"/>
              <a:t> </a:t>
            </a:r>
            <a:r>
              <a:rPr lang="en-US" sz="2200" dirty="0" err="1" smtClean="0"/>
              <a:t>w</a:t>
            </a:r>
            <a:r>
              <a:rPr lang="en-US" sz="2200" baseline="-25000" dirty="0" err="1" smtClean="0"/>
              <a:t>t</a:t>
            </a:r>
            <a:r>
              <a:rPr lang="en-US" sz="2200" dirty="0" smtClean="0"/>
              <a:t>) = P(w</a:t>
            </a:r>
            <a:r>
              <a:rPr lang="en-US" sz="2200" baseline="-25000" dirty="0" smtClean="0"/>
              <a:t>t</a:t>
            </a:r>
            <a:r>
              <a:rPr lang="en-US" sz="2200" dirty="0" smtClean="0"/>
              <a: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smtClean="0"/>
              <a:t>)</a:t>
            </a:r>
          </a:p>
          <a:p>
            <a:pPr marL="292608" lvl="1" indent="0">
              <a:buNone/>
            </a:pPr>
            <a:r>
              <a:rPr lang="en-US" sz="2200" dirty="0" smtClean="0"/>
              <a:t>Subject to giving a high probability to an unseen text/dev set (e.g. minimizing the perplexity)</a:t>
            </a:r>
          </a:p>
          <a:p>
            <a:pPr marL="0" indent="0">
              <a:buNone/>
            </a:pPr>
            <a:r>
              <a:rPr lang="en-US" sz="2400" b="1" dirty="0" smtClean="0"/>
              <a:t>Constraint: </a:t>
            </a:r>
          </a:p>
          <a:p>
            <a:pPr marL="292608" lvl="1" indent="0">
              <a:buNone/>
            </a:pPr>
            <a:r>
              <a:rPr lang="en-US" sz="2200" dirty="0" smtClean="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that learns </a:t>
            </a:r>
            <a:r>
              <a:rPr lang="en-US" dirty="0" err="1" smtClean="0"/>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smtClean="0"/>
                <a:t>W</a:t>
              </a:r>
              <a:r>
                <a:rPr lang="en-US" sz="1200" i="1" baseline="-25000" dirty="0" smtClean="0"/>
                <a:t>t-1</a:t>
              </a:r>
              <a:r>
                <a:rPr lang="en-US" sz="1200" i="1" dirty="0" smtClean="0"/>
                <a:t>)</a:t>
              </a:r>
              <a:endParaRPr lang="en-US" sz="1200" i="1" dirty="0"/>
            </a:p>
          </p:txBody>
        </p:sp>
      </p:grpSp>
    </p:spTree>
    <p:extLst>
      <p:ext uri="{BB962C8B-B14F-4D97-AF65-F5344CB8AC3E}">
        <p14:creationId xmlns:p14="http://schemas.microsoft.com/office/powerpoint/2010/main" val="888903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One-hot vectors</a:t>
            </a:r>
            <a:endParaRPr lang="en-US" dirty="0"/>
          </a:p>
        </p:txBody>
      </p:sp>
      <p:sp>
        <p:nvSpPr>
          <p:cNvPr id="3" name="Content Placeholder 2"/>
          <p:cNvSpPr>
            <a:spLocks noGrp="1"/>
          </p:cNvSpPr>
          <p:nvPr>
            <p:ph idx="1"/>
          </p:nvPr>
        </p:nvSpPr>
        <p:spPr/>
        <p:txBody>
          <a:bodyPr/>
          <a:lstStyle/>
          <a:p>
            <a:r>
              <a:rPr lang="en-US" dirty="0" smtClean="0"/>
              <a:t>To learn the </a:t>
            </a:r>
            <a:r>
              <a:rPr lang="en-US" dirty="0" err="1" smtClean="0"/>
              <a:t>embeddings</a:t>
            </a:r>
            <a:r>
              <a:rPr lang="en-US" dirty="0" smtClean="0"/>
              <a:t>, we added an extra layer to the network.  Instead of pre-trained </a:t>
            </a:r>
            <a:r>
              <a:rPr lang="en-US" dirty="0" err="1" smtClean="0"/>
              <a:t>embeddings</a:t>
            </a:r>
            <a:r>
              <a:rPr lang="en-US" dirty="0" smtClean="0"/>
              <a:t> as the input layer, we instead use </a:t>
            </a:r>
            <a:r>
              <a:rPr lang="en-US" b="1" dirty="0" smtClean="0"/>
              <a:t>one-hot vectors. </a:t>
            </a:r>
          </a:p>
          <a:p>
            <a:endParaRPr lang="en-US" b="1" dirty="0"/>
          </a:p>
          <a:p>
            <a:endParaRPr lang="en-US" b="1" dirty="0" smtClean="0"/>
          </a:p>
          <a:p>
            <a:r>
              <a:rPr lang="en-US" dirty="0" smtClean="0"/>
              <a:t>These are then used to look up a </a:t>
            </a:r>
            <a:r>
              <a:rPr lang="en-US" b="1" dirty="0" smtClean="0"/>
              <a:t>row vector</a:t>
            </a:r>
            <a:r>
              <a:rPr lang="en-US" dirty="0" smtClean="0"/>
              <a:t> in the embedding matrix </a:t>
            </a:r>
            <a:r>
              <a:rPr lang="en-US" b="1" dirty="0" smtClean="0"/>
              <a:t>E</a:t>
            </a:r>
            <a:r>
              <a:rPr lang="en-US" dirty="0" smtClean="0"/>
              <a:t>, which is of size d by |V|</a:t>
            </a:r>
            <a:r>
              <a:rPr lang="en-US" b="1" dirty="0" smtClean="0"/>
              <a:t>.  </a:t>
            </a:r>
            <a:br>
              <a:rPr lang="en-US" b="1" dirty="0" smtClean="0"/>
            </a:br>
            <a:endParaRPr lang="en-US" b="1" dirty="0" smtClean="0"/>
          </a:p>
          <a:p>
            <a:r>
              <a:rPr lang="en-US" b="1" dirty="0" smtClean="0"/>
              <a:t>With this small change, we now can</a:t>
            </a:r>
            <a:br>
              <a:rPr lang="en-US" b="1" dirty="0" smtClean="0"/>
            </a:br>
            <a:r>
              <a:rPr lang="en-US" b="1" dirty="0" smtClean="0"/>
              <a:t>learn the </a:t>
            </a:r>
            <a:r>
              <a:rPr lang="en-US" b="1" dirty="0" err="1" smtClean="0"/>
              <a:t>emebddings</a:t>
            </a:r>
            <a:r>
              <a:rPr lang="en-US" b="1" dirty="0" smtClean="0"/>
              <a:t> of words.</a:t>
            </a:r>
            <a:endParaRPr lang="en-US" b="1" dirty="0"/>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a:t>
            </a:r>
            <a:endParaRPr lang="en-US" dirty="0"/>
          </a:p>
        </p:txBody>
      </p:sp>
      <p:sp>
        <p:nvSpPr>
          <p:cNvPr id="3" name="Content Placeholder 2"/>
          <p:cNvSpPr>
            <a:spLocks noGrp="1"/>
          </p:cNvSpPr>
          <p:nvPr>
            <p:ph idx="1"/>
          </p:nvPr>
        </p:nvSpPr>
        <p:spPr>
          <a:xfrm>
            <a:off x="822959" y="1845734"/>
            <a:ext cx="4206241" cy="4936066"/>
          </a:xfrm>
        </p:spPr>
        <p:txBody>
          <a:bodyPr>
            <a:normAutofit/>
          </a:bodyPr>
          <a:lstStyle/>
          <a:p>
            <a:r>
              <a:rPr lang="en-US" dirty="0" smtClean="0"/>
              <a:t>1. Select </a:t>
            </a:r>
            <a:r>
              <a:rPr lang="en-US" dirty="0" err="1" smtClean="0"/>
              <a:t>embeddings</a:t>
            </a:r>
            <a:r>
              <a:rPr lang="en-US" dirty="0" smtClean="0"/>
              <a:t> from </a:t>
            </a:r>
            <a:r>
              <a:rPr lang="en-US" b="1" dirty="0" smtClean="0"/>
              <a:t>E</a:t>
            </a:r>
            <a:r>
              <a:rPr lang="en-US" dirty="0" smtClean="0"/>
              <a:t> for the</a:t>
            </a:r>
            <a:br>
              <a:rPr lang="en-US" dirty="0" smtClean="0"/>
            </a:br>
            <a:r>
              <a:rPr lang="en-US" dirty="0" smtClean="0"/>
              <a:t>three context words (</a:t>
            </a:r>
            <a:r>
              <a:rPr lang="en-US" i="1" dirty="0" smtClean="0"/>
              <a:t>the ground there</a:t>
            </a:r>
            <a:r>
              <a:rPr lang="en-US" dirty="0" smtClean="0"/>
              <a:t>)</a:t>
            </a:r>
            <a:br>
              <a:rPr lang="en-US" dirty="0" smtClean="0"/>
            </a:br>
            <a:r>
              <a:rPr lang="en-US" dirty="0" smtClean="0"/>
              <a:t>and concatenate them together</a:t>
            </a:r>
          </a:p>
          <a:p>
            <a:r>
              <a:rPr lang="en-US" dirty="0" smtClean="0"/>
              <a:t>2. Multiply by </a:t>
            </a:r>
            <a:r>
              <a:rPr lang="en-US" b="1" dirty="0" smtClean="0"/>
              <a:t>W</a:t>
            </a:r>
            <a:r>
              <a:rPr lang="en-US" dirty="0" smtClean="0"/>
              <a:t> and add </a:t>
            </a:r>
            <a:r>
              <a:rPr lang="en-US" b="1" dirty="0" smtClean="0"/>
              <a:t>b</a:t>
            </a:r>
            <a:r>
              <a:rPr lang="en-US" dirty="0" smtClean="0"/>
              <a:t> (not shown), and pass it through an activation function (sigmoid, </a:t>
            </a:r>
            <a:r>
              <a:rPr lang="en-US" dirty="0" err="1" smtClean="0"/>
              <a:t>ReLU</a:t>
            </a:r>
            <a:r>
              <a:rPr lang="en-US" dirty="0" smtClean="0"/>
              <a:t>, </a:t>
            </a:r>
            <a:r>
              <a:rPr lang="en-US" dirty="0" err="1" smtClean="0"/>
              <a:t>etc</a:t>
            </a:r>
            <a:r>
              <a:rPr lang="en-US" dirty="0" smtClean="0"/>
              <a:t>) to get the hidden layer </a:t>
            </a:r>
            <a:r>
              <a:rPr lang="en-US" b="1" dirty="0" smtClean="0"/>
              <a:t>h</a:t>
            </a:r>
            <a:r>
              <a:rPr lang="en-US" dirty="0" smtClean="0"/>
              <a:t>.</a:t>
            </a:r>
          </a:p>
          <a:p>
            <a:r>
              <a:rPr lang="en-US" dirty="0" smtClean="0"/>
              <a:t>3. Multiply by </a:t>
            </a:r>
            <a:r>
              <a:rPr lang="en-US" b="1" dirty="0" smtClean="0"/>
              <a:t>U</a:t>
            </a:r>
            <a:r>
              <a:rPr lang="en-US" dirty="0" smtClean="0"/>
              <a:t> (the weight matrix for the hidden layer) to get the output layer, which is of size </a:t>
            </a:r>
            <a:r>
              <a:rPr lang="en-US" b="1" dirty="0" smtClean="0"/>
              <a:t>1 by |V|</a:t>
            </a:r>
            <a:r>
              <a:rPr lang="en-US" dirty="0" smtClean="0"/>
              <a:t>.</a:t>
            </a:r>
          </a:p>
          <a:p>
            <a:r>
              <a:rPr lang="en-US" dirty="0" smtClean="0"/>
              <a:t>4. Apply </a:t>
            </a:r>
            <a:r>
              <a:rPr lang="en-US" b="1" dirty="0" err="1" smtClean="0"/>
              <a:t>softmax</a:t>
            </a:r>
            <a:r>
              <a:rPr lang="en-US" dirty="0" smtClean="0"/>
              <a:t> to get the probability. Each </a:t>
            </a:r>
            <a:r>
              <a:rPr lang="en-US" dirty="0"/>
              <a:t>node </a:t>
            </a:r>
            <a:r>
              <a:rPr lang="en-US" i="1" dirty="0" err="1"/>
              <a:t>i</a:t>
            </a:r>
            <a:r>
              <a:rPr lang="en-US" i="1" dirty="0"/>
              <a:t> </a:t>
            </a:r>
            <a:r>
              <a:rPr lang="en-US" dirty="0"/>
              <a:t>in the output layer estimates </a:t>
            </a:r>
            <a:r>
              <a:rPr lang="en-US" dirty="0" smtClean="0"/>
              <a:t>the </a:t>
            </a:r>
            <a:r>
              <a:rPr lang="en-US" dirty="0"/>
              <a:t>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endParaRPr lang="en-US" dirty="0"/>
          </a:p>
          <a:p>
            <a:r>
              <a:rPr lang="en-US" dirty="0" smtClean="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p:pic>
        <p:nvPicPr>
          <p:cNvPr id="6" name="Picture 5"/>
          <p:cNvPicPr>
            <a:picLocks noChangeAspect="1"/>
          </p:cNvPicPr>
          <p:nvPr/>
        </p:nvPicPr>
        <p:blipFill>
          <a:blip r:embed="rId3"/>
          <a:stretch>
            <a:fillRect/>
          </a:stretch>
        </p:blipFill>
        <p:spPr>
          <a:xfrm>
            <a:off x="6019800" y="4953000"/>
            <a:ext cx="2237509" cy="1447800"/>
          </a:xfrm>
          <a:prstGeom prst="rect">
            <a:avLst/>
          </a:prstGeom>
        </p:spPr>
      </p:pic>
    </p:spTree>
    <p:extLst>
      <p:ext uri="{BB962C8B-B14F-4D97-AF65-F5344CB8AC3E}">
        <p14:creationId xmlns:p14="http://schemas.microsoft.com/office/powerpoint/2010/main" val="415797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neural LM</a:t>
            </a:r>
            <a:endParaRPr lang="en-US" dirty="0"/>
          </a:p>
        </p:txBody>
      </p:sp>
      <p:sp>
        <p:nvSpPr>
          <p:cNvPr id="3" name="Content Placeholder 2"/>
          <p:cNvSpPr>
            <a:spLocks noGrp="1"/>
          </p:cNvSpPr>
          <p:nvPr>
            <p:ph idx="1"/>
          </p:nvPr>
        </p:nvSpPr>
        <p:spPr/>
        <p:txBody>
          <a:bodyPr/>
          <a:lstStyle/>
          <a:p>
            <a:r>
              <a:rPr lang="en-US" dirty="0" smtClean="0"/>
              <a:t>To train the models we need to find good settings for all of the parameters </a:t>
            </a:r>
            <a:r>
              <a:rPr lang="en-US" dirty="0" err="1"/>
              <a:t>θ</a:t>
            </a:r>
            <a:r>
              <a:rPr lang="en-US" dirty="0"/>
              <a:t> = </a:t>
            </a:r>
            <a:r>
              <a:rPr lang="en-US" b="1" i="1" dirty="0" err="1" smtClean="0"/>
              <a:t>E</a:t>
            </a:r>
            <a:r>
              <a:rPr lang="en-US" b="1" dirty="0" err="1" smtClean="0"/>
              <a:t>,</a:t>
            </a:r>
            <a:r>
              <a:rPr lang="en-US" b="1" i="1" dirty="0" err="1" smtClean="0"/>
              <a:t>W</a:t>
            </a:r>
            <a:r>
              <a:rPr lang="en-US" b="1" dirty="0" err="1" smtClean="0"/>
              <a:t>,</a:t>
            </a:r>
            <a:r>
              <a:rPr lang="en-US" b="1" i="1" dirty="0" err="1" smtClean="0"/>
              <a:t>U</a:t>
            </a:r>
            <a:r>
              <a:rPr lang="en-US" b="1" dirty="0" err="1" smtClean="0"/>
              <a:t>,</a:t>
            </a:r>
            <a:r>
              <a:rPr lang="en-US" b="1" i="1" dirty="0" err="1" smtClean="0"/>
              <a:t>b</a:t>
            </a:r>
            <a:r>
              <a:rPr lang="en-US" i="1" dirty="0" smtClean="0"/>
              <a:t>.  </a:t>
            </a:r>
          </a:p>
          <a:p>
            <a:r>
              <a:rPr lang="en-US" dirty="0" smtClean="0"/>
              <a:t>How do we do it?</a:t>
            </a:r>
            <a:r>
              <a:rPr lang="en-US" b="1" i="1" dirty="0" smtClean="0"/>
              <a:t>  </a:t>
            </a:r>
          </a:p>
          <a:p>
            <a:r>
              <a:rPr lang="en-US" b="1" i="1" dirty="0" smtClean="0"/>
              <a:t>Gradient descent using error backpropagation </a:t>
            </a:r>
            <a:r>
              <a:rPr lang="en-US" dirty="0"/>
              <a:t>on the computation graph to compute the gradient. </a:t>
            </a:r>
            <a:endParaRPr lang="en-US" dirty="0"/>
          </a:p>
          <a:p>
            <a:r>
              <a:rPr lang="en-US" dirty="0" smtClean="0"/>
              <a:t>Using a </a:t>
            </a:r>
            <a:r>
              <a:rPr lang="en-US" b="1" i="1" dirty="0"/>
              <a:t>c</a:t>
            </a:r>
            <a:r>
              <a:rPr lang="en-US" b="1" i="1" dirty="0" smtClean="0"/>
              <a:t>ross-entropy loss function.</a:t>
            </a:r>
          </a:p>
          <a:p>
            <a:endParaRPr lang="en-US" dirty="0"/>
          </a:p>
        </p:txBody>
      </p:sp>
    </p:spTree>
    <p:extLst>
      <p:ext uri="{BB962C8B-B14F-4D97-AF65-F5344CB8AC3E}">
        <p14:creationId xmlns:p14="http://schemas.microsoft.com/office/powerpoint/2010/main" val="54531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dirty="0" smtClean="0"/>
              <a:t>The </a:t>
            </a:r>
            <a:r>
              <a:rPr lang="en-US" dirty="0"/>
              <a:t>training examples are simply word </a:t>
            </a:r>
            <a:r>
              <a:rPr lang="en-US" dirty="0" smtClean="0"/>
              <a:t>k-grams </a:t>
            </a:r>
            <a:r>
              <a:rPr lang="en-US" dirty="0"/>
              <a:t>from the </a:t>
            </a:r>
            <a:r>
              <a:rPr lang="en-US" dirty="0" smtClean="0"/>
              <a:t>corpus</a:t>
            </a:r>
          </a:p>
          <a:p>
            <a:r>
              <a:rPr lang="en-US" dirty="0" smtClean="0"/>
              <a:t>The </a:t>
            </a:r>
            <a:r>
              <a:rPr lang="en-US" dirty="0"/>
              <a:t>identities of the first </a:t>
            </a:r>
            <a:r>
              <a:rPr lang="en-US" dirty="0" smtClean="0"/>
              <a:t>k+1 </a:t>
            </a:r>
            <a:r>
              <a:rPr lang="en-US" dirty="0"/>
              <a:t>words are used as features, and the last word is used as the target label for the classification. </a:t>
            </a:r>
            <a:endParaRPr lang="en-US" dirty="0" smtClean="0"/>
          </a:p>
          <a:p>
            <a:r>
              <a:rPr lang="en-US" dirty="0" smtClean="0"/>
              <a:t>Conceptually</a:t>
            </a:r>
            <a:r>
              <a:rPr lang="en-US" dirty="0"/>
              <a:t>, the model is trained using cross-entropy loss. </a:t>
            </a:r>
          </a:p>
          <a:p>
            <a:endParaRPr lang="en-US" dirty="0" smtClean="0"/>
          </a:p>
          <a:p>
            <a:endParaRPr lang="en-US" dirty="0" smtClean="0"/>
          </a:p>
          <a:p>
            <a:endParaRPr lang="en-US" dirty="0"/>
          </a:p>
        </p:txBody>
      </p:sp>
    </p:spTree>
    <p:extLst>
      <p:ext uri="{BB962C8B-B14F-4D97-AF65-F5344CB8AC3E}">
        <p14:creationId xmlns:p14="http://schemas.microsoft.com/office/powerpoint/2010/main" val="1317251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hard should you study?</a:t>
            </a:r>
            <a:endParaRPr lang="en-US" dirty="0"/>
          </a:p>
        </p:txBody>
      </p:sp>
      <p:sp>
        <p:nvSpPr>
          <p:cNvPr id="3" name="Content Placeholder 2"/>
          <p:cNvSpPr>
            <a:spLocks noGrp="1"/>
          </p:cNvSpPr>
          <p:nvPr>
            <p:ph idx="1"/>
          </p:nvPr>
        </p:nvSpPr>
        <p:spPr>
          <a:xfrm>
            <a:off x="822959" y="1845734"/>
            <a:ext cx="7543801" cy="4859866"/>
          </a:xfrm>
        </p:spPr>
        <p:txBody>
          <a:bodyPr>
            <a:normAutofit/>
          </a:bodyPr>
          <a:lstStyle/>
          <a:p>
            <a:r>
              <a:rPr lang="en-US" dirty="0" smtClean="0"/>
              <a:t>If you’d like to estimate your grade in this course so far, here’s how:</a:t>
            </a:r>
          </a:p>
          <a:p>
            <a:r>
              <a:rPr lang="en-US" dirty="0" smtClean="0"/>
              <a:t>1. Compute your average score on the homework. If you’re enrolled in CIS 421, you can drop your lowest scoring HW and divide by 8 HWs.  </a:t>
            </a:r>
          </a:p>
          <a:p>
            <a:r>
              <a:rPr lang="en-US" dirty="0" smtClean="0"/>
              <a:t>2. Look up your scores on midterm 1 and midterm 2. </a:t>
            </a:r>
          </a:p>
          <a:p>
            <a:r>
              <a:rPr lang="en-US" dirty="0" smtClean="0"/>
              <a:t>3. Multiply them by the grade distribution, which is:  55</a:t>
            </a:r>
            <a:r>
              <a:rPr lang="en-US" dirty="0"/>
              <a:t>% </a:t>
            </a:r>
            <a:r>
              <a:rPr lang="en-US" dirty="0" smtClean="0"/>
              <a:t>HW, and 15% for each midterm.</a:t>
            </a:r>
            <a:br>
              <a:rPr lang="en-US" dirty="0" smtClean="0"/>
            </a:br>
            <a:r>
              <a:rPr lang="en-US" dirty="0"/>
              <a:t/>
            </a:r>
            <a:br>
              <a:rPr lang="en-US" dirty="0"/>
            </a:br>
            <a:r>
              <a:rPr lang="en-US" dirty="0" smtClean="0"/>
              <a:t>If you have a </a:t>
            </a:r>
            <a:r>
              <a:rPr lang="en-US" dirty="0"/>
              <a:t>93% </a:t>
            </a:r>
            <a:r>
              <a:rPr lang="en-US" dirty="0" err="1"/>
              <a:t>avg</a:t>
            </a:r>
            <a:r>
              <a:rPr lang="en-US" dirty="0"/>
              <a:t> on the </a:t>
            </a:r>
            <a:r>
              <a:rPr lang="en-US" dirty="0" smtClean="0"/>
              <a:t>HW, and your midterm 1 grade was 78% and your midterm 2 grade was 89%, then you have: </a:t>
            </a:r>
            <a:br>
              <a:rPr lang="en-US" dirty="0" smtClean="0"/>
            </a:br>
            <a:r>
              <a:rPr lang="en-US" dirty="0"/>
              <a:t>(</a:t>
            </a:r>
            <a:r>
              <a:rPr lang="en-US" dirty="0" smtClean="0"/>
              <a:t>93*.</a:t>
            </a:r>
            <a:r>
              <a:rPr lang="en-US" dirty="0"/>
              <a:t>55 + </a:t>
            </a:r>
            <a:r>
              <a:rPr lang="en-US" dirty="0" smtClean="0"/>
              <a:t>78*.</a:t>
            </a:r>
            <a:r>
              <a:rPr lang="en-US" dirty="0"/>
              <a:t>15 + </a:t>
            </a:r>
            <a:r>
              <a:rPr lang="en-US" dirty="0" smtClean="0"/>
              <a:t>89*.</a:t>
            </a:r>
            <a:r>
              <a:rPr lang="en-US" dirty="0"/>
              <a:t>15)/.</a:t>
            </a:r>
            <a:r>
              <a:rPr lang="en-US" dirty="0" smtClean="0"/>
              <a:t>85 = 89.65%, </a:t>
            </a:r>
            <a:r>
              <a:rPr lang="en-US" dirty="0"/>
              <a:t>which would round up to 90% which is an </a:t>
            </a:r>
            <a:r>
              <a:rPr lang="en-US" dirty="0" smtClean="0"/>
              <a:t>A-.  The class isn’t curved.  A is 90 and above, B is 80-90, etc.</a:t>
            </a:r>
          </a:p>
          <a:p>
            <a:r>
              <a:rPr lang="en-US" dirty="0" smtClean="0"/>
              <a:t>Each EC assignment is worth up to 1% towards your overall grade.  If you did 4 of 4 EC assignments, and you originally got a 89% then you could raise your score from an 89% (B+) to a 93% (A).</a:t>
            </a:r>
            <a:endParaRPr lang="en-US" dirty="0"/>
          </a:p>
        </p:txBody>
      </p:sp>
    </p:spTree>
    <p:extLst>
      <p:ext uri="{BB962C8B-B14F-4D97-AF65-F5344CB8AC3E}">
        <p14:creationId xmlns:p14="http://schemas.microsoft.com/office/powerpoint/2010/main" val="1657082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the neural LM</a:t>
            </a:r>
            <a:endParaRPr lang="en-US" dirty="0"/>
          </a:p>
        </p:txBody>
      </p:sp>
      <p:sp>
        <p:nvSpPr>
          <p:cNvPr id="3" name="Content Placeholder 2"/>
          <p:cNvSpPr>
            <a:spLocks noGrp="1"/>
          </p:cNvSpPr>
          <p:nvPr>
            <p:ph idx="1"/>
          </p:nvPr>
        </p:nvSpPr>
        <p:spPr/>
        <p:txBody>
          <a:bodyPr/>
          <a:lstStyle/>
          <a:p>
            <a:r>
              <a:rPr lang="en-US" dirty="0" smtClean="0"/>
              <a:t>Use a large text to train.  Start with </a:t>
            </a:r>
            <a:r>
              <a:rPr lang="en-US" dirty="0"/>
              <a:t>random </a:t>
            </a:r>
            <a:r>
              <a:rPr lang="en-US" dirty="0" smtClean="0"/>
              <a:t>weights Iteratively </a:t>
            </a:r>
            <a:r>
              <a:rPr lang="en-US" dirty="0"/>
              <a:t>moving through the text predicting each word </a:t>
            </a:r>
            <a:r>
              <a:rPr lang="en-US" i="1" dirty="0" err="1"/>
              <a:t>w</a:t>
            </a:r>
            <a:r>
              <a:rPr lang="en-US" i="1" baseline="-25000" dirty="0" err="1"/>
              <a:t>t</a:t>
            </a:r>
            <a:r>
              <a:rPr lang="en-US" i="1" dirty="0"/>
              <a:t> </a:t>
            </a:r>
            <a:r>
              <a:rPr lang="en-US" dirty="0"/>
              <a:t>. </a:t>
            </a:r>
            <a:endParaRPr lang="en-US" dirty="0"/>
          </a:p>
          <a:p>
            <a:r>
              <a:rPr lang="en-US" dirty="0" smtClean="0"/>
              <a:t>At </a:t>
            </a:r>
            <a:r>
              <a:rPr lang="en-US" dirty="0"/>
              <a:t>each word </a:t>
            </a:r>
            <a:r>
              <a:rPr lang="en-US" i="1" dirty="0" err="1" smtClean="0"/>
              <a:t>w</a:t>
            </a:r>
            <a:r>
              <a:rPr lang="en-US" i="1" baseline="-25000" dirty="0" err="1" smtClean="0"/>
              <a:t>t</a:t>
            </a:r>
            <a:r>
              <a:rPr lang="en-US" dirty="0" smtClean="0"/>
              <a:t>, </a:t>
            </a:r>
            <a:r>
              <a:rPr lang="en-US" dirty="0"/>
              <a:t>the cross-entropy (negative log likelihood) loss is: </a:t>
            </a:r>
            <a:endParaRPr lang="en-US" dirty="0" smtClean="0"/>
          </a:p>
          <a:p>
            <a:endParaRPr lang="en-US" dirty="0"/>
          </a:p>
          <a:p>
            <a:r>
              <a:rPr lang="en-US" dirty="0" smtClean="0"/>
              <a:t>The gradient for the loss is:</a:t>
            </a:r>
          </a:p>
          <a:p>
            <a:endParaRPr lang="en-US" dirty="0"/>
          </a:p>
          <a:p>
            <a:r>
              <a:rPr lang="en-US" dirty="0" smtClean="0"/>
              <a:t>The gradient can be </a:t>
            </a:r>
            <a:r>
              <a:rPr lang="en-US" dirty="0"/>
              <a:t>computed in any standard neural network framework which will then </a:t>
            </a:r>
            <a:r>
              <a:rPr lang="en-US" dirty="0" err="1"/>
              <a:t>backpropagate</a:t>
            </a:r>
            <a:r>
              <a:rPr lang="en-US" dirty="0"/>
              <a:t> through </a:t>
            </a:r>
            <a:r>
              <a:rPr lang="en-US" b="1" i="1" dirty="0"/>
              <a:t>U </a:t>
            </a:r>
            <a:r>
              <a:rPr lang="en-US" b="1" dirty="0"/>
              <a:t>, </a:t>
            </a:r>
            <a:r>
              <a:rPr lang="en-US" b="1" i="1" dirty="0"/>
              <a:t>W </a:t>
            </a:r>
            <a:r>
              <a:rPr lang="en-US" b="1" dirty="0"/>
              <a:t>, </a:t>
            </a:r>
            <a:r>
              <a:rPr lang="en-US" b="1" i="1" dirty="0"/>
              <a:t>b</a:t>
            </a:r>
            <a:r>
              <a:rPr lang="en-US" b="1" dirty="0"/>
              <a:t>, </a:t>
            </a:r>
            <a:r>
              <a:rPr lang="en-US" b="1" i="1" dirty="0" smtClean="0"/>
              <a:t>E</a:t>
            </a:r>
            <a:r>
              <a:rPr lang="en-US" dirty="0" smtClean="0"/>
              <a:t>.</a:t>
            </a:r>
          </a:p>
          <a:p>
            <a:r>
              <a:rPr lang="en-US" dirty="0" smtClean="0"/>
              <a:t>The model learns both a function to predict the probability of the next word, </a:t>
            </a:r>
            <a:r>
              <a:rPr lang="en-US" b="1" dirty="0" smtClean="0"/>
              <a:t>and it learns word </a:t>
            </a:r>
            <a:r>
              <a:rPr lang="en-US" b="1" dirty="0" err="1" smtClean="0"/>
              <a:t>emeddings</a:t>
            </a:r>
            <a:r>
              <a:rPr lang="en-US" b="1" dirty="0" smtClean="0"/>
              <a:t> </a:t>
            </a:r>
            <a:r>
              <a:rPr lang="en-US" dirty="0" smtClean="0"/>
              <a:t>too!</a:t>
            </a:r>
            <a:endParaRPr lang="en-US" dirty="0"/>
          </a:p>
          <a:p>
            <a:endParaRPr lang="en-US" dirty="0" smtClean="0"/>
          </a:p>
          <a:p>
            <a:endParaRPr lang="en-US" dirty="0" smtClean="0"/>
          </a:p>
          <a:p>
            <a:endParaRPr lang="en-US" dirty="0"/>
          </a:p>
          <a:p>
            <a:endParaRPr lang="en-US" dirty="0" smtClean="0"/>
          </a:p>
          <a:p>
            <a:endParaRPr lang="en-US" dirty="0" smtClean="0"/>
          </a:p>
          <a:p>
            <a:endParaRPr lang="en-US" b="1" dirty="0"/>
          </a:p>
          <a:p>
            <a:endParaRPr lang="en-US" dirty="0"/>
          </a:p>
        </p:txBody>
      </p:sp>
      <p:pic>
        <p:nvPicPr>
          <p:cNvPr id="4" name="Picture 3"/>
          <p:cNvPicPr>
            <a:picLocks noChangeAspect="1"/>
          </p:cNvPicPr>
          <p:nvPr/>
        </p:nvPicPr>
        <p:blipFill>
          <a:blip r:embed="rId2"/>
          <a:stretch>
            <a:fillRect/>
          </a:stretch>
        </p:blipFill>
        <p:spPr>
          <a:xfrm>
            <a:off x="2890284" y="2924511"/>
            <a:ext cx="3581400" cy="436756"/>
          </a:xfrm>
          <a:prstGeom prst="rect">
            <a:avLst/>
          </a:prstGeom>
        </p:spPr>
      </p:pic>
      <p:pic>
        <p:nvPicPr>
          <p:cNvPr id="5" name="Picture 4"/>
          <p:cNvPicPr>
            <a:picLocks noChangeAspect="1"/>
          </p:cNvPicPr>
          <p:nvPr/>
        </p:nvPicPr>
        <p:blipFill>
          <a:blip r:embed="rId3"/>
          <a:stretch>
            <a:fillRect/>
          </a:stretch>
        </p:blipFill>
        <p:spPr>
          <a:xfrm>
            <a:off x="3088386" y="3801018"/>
            <a:ext cx="3383298" cy="542775"/>
          </a:xfrm>
          <a:prstGeom prst="rect">
            <a:avLst/>
          </a:prstGeom>
        </p:spPr>
      </p:pic>
    </p:spTree>
    <p:extLst>
      <p:ext uri="{BB962C8B-B14F-4D97-AF65-F5344CB8AC3E}">
        <p14:creationId xmlns:p14="http://schemas.microsoft.com/office/powerpoint/2010/main" val="162190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smtClean="0"/>
              <a:t>Learned </a:t>
            </a:r>
            <a:r>
              <a:rPr lang="en-US" dirty="0" err="1" smtClean="0"/>
              <a:t>embeddings</a:t>
            </a:r>
            <a:endParaRPr lang="en-US" dirty="0"/>
          </a:p>
        </p:txBody>
      </p:sp>
      <p:sp>
        <p:nvSpPr>
          <p:cNvPr id="3" name="Content Placeholder 2"/>
          <p:cNvSpPr>
            <a:spLocks noGrp="1"/>
          </p:cNvSpPr>
          <p:nvPr>
            <p:ph idx="1"/>
          </p:nvPr>
        </p:nvSpPr>
        <p:spPr/>
        <p:txBody>
          <a:bodyPr>
            <a:normAutofit/>
          </a:bodyPr>
          <a:lstStyle/>
          <a:p>
            <a:r>
              <a:rPr lang="en-US" sz="2400" dirty="0" smtClean="0"/>
              <a:t>When the ~50 dimensional vectors that result from training a neural LM are projected down to 2-dimensions, we see a lot of words that are intuitively similar to each other are close together.</a:t>
            </a:r>
            <a:endParaRPr lang="en-US" sz="2400" dirty="0"/>
          </a:p>
        </p:txBody>
      </p:sp>
    </p:spTree>
    <p:extLst>
      <p:ext uri="{BB962C8B-B14F-4D97-AF65-F5344CB8AC3E}">
        <p14:creationId xmlns:p14="http://schemas.microsoft.com/office/powerpoint/2010/main" val="1366127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NN LMs</a:t>
            </a:r>
            <a:endParaRPr lang="en-US" dirty="0"/>
          </a:p>
        </p:txBody>
      </p:sp>
      <p:sp>
        <p:nvSpPr>
          <p:cNvPr id="3" name="Content Placeholder 2"/>
          <p:cNvSpPr>
            <a:spLocks noGrp="1"/>
          </p:cNvSpPr>
          <p:nvPr>
            <p:ph idx="1"/>
          </p:nvPr>
        </p:nvSpPr>
        <p:spPr/>
        <p:txBody>
          <a:bodyPr/>
          <a:lstStyle/>
          <a:p>
            <a:r>
              <a:rPr lang="en-US" b="1" dirty="0" smtClean="0"/>
              <a:t>Better results.  </a:t>
            </a:r>
            <a:r>
              <a:rPr lang="en-US" dirty="0" smtClean="0"/>
              <a:t> They achieve better </a:t>
            </a:r>
            <a:r>
              <a:rPr lang="en-US" dirty="0" err="1" smtClean="0"/>
              <a:t>preplexity</a:t>
            </a:r>
            <a:r>
              <a:rPr lang="en-US" dirty="0" smtClean="0"/>
              <a:t> scores than SOTA n-gram LMs.</a:t>
            </a:r>
          </a:p>
          <a:p>
            <a:r>
              <a:rPr lang="en-US" b="1" dirty="0" smtClean="0"/>
              <a:t>Larger N.  </a:t>
            </a:r>
            <a:r>
              <a:rPr lang="en-US" dirty="0" smtClean="0"/>
              <a:t>NN LMs can scale to much larger orders of n. This </a:t>
            </a:r>
            <a:r>
              <a:rPr lang="en-US" dirty="0"/>
              <a:t>is achievable because parameters are associated only with individual words, and not with </a:t>
            </a:r>
            <a:r>
              <a:rPr lang="en-US" dirty="0" smtClean="0"/>
              <a:t>n-grams</a:t>
            </a:r>
            <a:r>
              <a:rPr lang="en-US" dirty="0"/>
              <a:t>. </a:t>
            </a:r>
            <a:endParaRPr lang="en-US" dirty="0" smtClean="0"/>
          </a:p>
          <a:p>
            <a:r>
              <a:rPr lang="en-US" b="1" dirty="0" smtClean="0"/>
              <a:t>They generalize across contexts. </a:t>
            </a:r>
            <a:r>
              <a:rPr lang="en-US" dirty="0" smtClean="0"/>
              <a:t>For </a:t>
            </a:r>
            <a:r>
              <a:rPr lang="en-US" dirty="0"/>
              <a:t>example, by observing that the words </a:t>
            </a:r>
            <a:r>
              <a:rPr lang="en-US" i="1" dirty="0"/>
              <a:t>blue, green, red, black</a:t>
            </a:r>
            <a:r>
              <a:rPr lang="en-US" dirty="0"/>
              <a:t>, etc. appear in similar contexts, the model will be able to assign a reasonable score to the </a:t>
            </a:r>
            <a:r>
              <a:rPr lang="en-US" i="1" dirty="0" smtClean="0"/>
              <a:t>green </a:t>
            </a:r>
            <a:r>
              <a:rPr lang="en-US" i="1" dirty="0"/>
              <a:t>car </a:t>
            </a:r>
            <a:r>
              <a:rPr lang="en-US" dirty="0"/>
              <a:t>even though it never observed </a:t>
            </a:r>
            <a:r>
              <a:rPr lang="en-US" dirty="0" smtClean="0"/>
              <a:t>in </a:t>
            </a:r>
            <a:r>
              <a:rPr lang="en-US" dirty="0"/>
              <a:t>training, because it did observe </a:t>
            </a:r>
            <a:r>
              <a:rPr lang="en-US" i="1" dirty="0"/>
              <a:t>blue car </a:t>
            </a:r>
            <a:r>
              <a:rPr lang="en-US" dirty="0"/>
              <a:t>and </a:t>
            </a:r>
            <a:r>
              <a:rPr lang="en-US" i="1" dirty="0"/>
              <a:t>red car</a:t>
            </a:r>
            <a:r>
              <a:rPr lang="en-US" dirty="0" smtClean="0"/>
              <a:t>.</a:t>
            </a:r>
          </a:p>
          <a:p>
            <a:r>
              <a:rPr lang="en-US" b="1" dirty="0" smtClean="0"/>
              <a:t>A by-product of training are word </a:t>
            </a:r>
            <a:r>
              <a:rPr lang="en-US" b="1" dirty="0" err="1" smtClean="0"/>
              <a:t>embeddings</a:t>
            </a:r>
            <a:r>
              <a:rPr lang="en-US" b="1" dirty="0" smtClean="0"/>
              <a:t>!</a:t>
            </a:r>
            <a:r>
              <a:rPr lang="en-US" dirty="0" smtClean="0"/>
              <a:t>  </a:t>
            </a:r>
            <a:endParaRPr lang="en-US" dirty="0"/>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 of FF-NN</a:t>
            </a:r>
            <a:endParaRPr lang="en-US" dirty="0"/>
          </a:p>
        </p:txBody>
      </p:sp>
      <p:sp>
        <p:nvSpPr>
          <p:cNvPr id="3" name="Content Placeholder 2"/>
          <p:cNvSpPr>
            <a:spLocks noGrp="1"/>
          </p:cNvSpPr>
          <p:nvPr>
            <p:ph idx="1"/>
          </p:nvPr>
        </p:nvSpPr>
        <p:spPr/>
        <p:txBody>
          <a:bodyPr/>
          <a:lstStyle/>
          <a:p>
            <a:r>
              <a:rPr lang="en-US" dirty="0" smtClean="0"/>
              <a:t>One problem with the </a:t>
            </a:r>
            <a:r>
              <a:rPr lang="en-US" dirty="0" err="1" smtClean="0"/>
              <a:t>Bengio</a:t>
            </a:r>
            <a:r>
              <a:rPr lang="en-US" dirty="0" smtClean="0"/>
              <a:t> (2003) neural network LM is that it operates only on </a:t>
            </a:r>
            <a:r>
              <a:rPr lang="en-US" b="1" dirty="0" smtClean="0"/>
              <a:t>fixed size inputs</a:t>
            </a:r>
            <a:r>
              <a:rPr lang="en-US" dirty="0" smtClean="0"/>
              <a:t>.</a:t>
            </a:r>
          </a:p>
          <a:p>
            <a:r>
              <a:rPr lang="en-US" dirty="0" smtClean="0"/>
              <a:t>For sequences longer than that size, it slides a window over the input, and makes predictions as it goes.</a:t>
            </a:r>
          </a:p>
          <a:p>
            <a:r>
              <a:rPr lang="en-US" dirty="0" smtClean="0"/>
              <a:t>The decision for one window </a:t>
            </a:r>
            <a:r>
              <a:rPr lang="en-US" b="1" dirty="0" smtClean="0"/>
              <a:t>has no impact </a:t>
            </a:r>
            <a:r>
              <a:rPr lang="en-US" dirty="0" smtClean="0"/>
              <a:t>on the later decisions. </a:t>
            </a:r>
          </a:p>
          <a:p>
            <a:r>
              <a:rPr lang="en-US" dirty="0" smtClean="0"/>
              <a:t>This shares the </a:t>
            </a:r>
            <a:r>
              <a:rPr lang="en-US" b="1" dirty="0" smtClean="0"/>
              <a:t>weakness of Markov </a:t>
            </a:r>
            <a:r>
              <a:rPr lang="en-US" dirty="0" smtClean="0"/>
              <a:t>approaches, because it limits the context to the window size. </a:t>
            </a:r>
            <a:endParaRPr lang="en-US" dirty="0"/>
          </a:p>
          <a:p>
            <a:r>
              <a:rPr lang="en-US" dirty="0" smtClean="0"/>
              <a:t>To fix this, we’re going to look at </a:t>
            </a:r>
            <a:r>
              <a:rPr lang="en-US" b="1" dirty="0" smtClean="0"/>
              <a:t>recurrent neural networks</a:t>
            </a:r>
            <a:r>
              <a:rPr lang="en-US" dirty="0" smtClean="0"/>
              <a:t>.</a:t>
            </a:r>
            <a:endParaRPr lang="en-US" dirty="0"/>
          </a:p>
        </p:txBody>
      </p:sp>
    </p:spTree>
    <p:extLst>
      <p:ext uri="{BB962C8B-B14F-4D97-AF65-F5344CB8AC3E}">
        <p14:creationId xmlns:p14="http://schemas.microsoft.com/office/powerpoint/2010/main" val="541721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Networks</a:t>
            </a:r>
            <a:endParaRPr lang="en-US" dirty="0"/>
          </a:p>
        </p:txBody>
      </p:sp>
      <p:sp>
        <p:nvSpPr>
          <p:cNvPr id="3" name="Content Placeholder 2"/>
          <p:cNvSpPr>
            <a:spLocks noGrp="1"/>
          </p:cNvSpPr>
          <p:nvPr>
            <p:ph idx="1"/>
          </p:nvPr>
        </p:nvSpPr>
        <p:spPr/>
        <p:txBody>
          <a:bodyPr/>
          <a:lstStyle/>
          <a:p>
            <a:r>
              <a:rPr lang="en-US" dirty="0"/>
              <a:t>A recurrent neural network (RNN) is any network that contains a cycle within its </a:t>
            </a:r>
            <a:r>
              <a:rPr lang="en-US" dirty="0" smtClean="0"/>
              <a:t>network. </a:t>
            </a:r>
            <a:endParaRPr lang="en-US" dirty="0"/>
          </a:p>
          <a:p>
            <a:r>
              <a:rPr lang="en-US" dirty="0" smtClean="0"/>
              <a:t>In such networks the </a:t>
            </a:r>
            <a:r>
              <a:rPr lang="en-US" dirty="0"/>
              <a:t>value of a unit </a:t>
            </a:r>
            <a:r>
              <a:rPr lang="en-US" dirty="0" smtClean="0"/>
              <a:t>can be dependent </a:t>
            </a:r>
            <a:r>
              <a:rPr lang="en-US" dirty="0"/>
              <a:t>on earlier outputs as an input. </a:t>
            </a:r>
            <a:endParaRPr lang="en-US" dirty="0" smtClean="0"/>
          </a:p>
          <a:p>
            <a:r>
              <a:rPr lang="en-US" dirty="0" smtClean="0"/>
              <a:t>RNNs have proven extremely effective when applied to NLP.</a:t>
            </a:r>
            <a:endParaRPr lang="en-US" dirty="0"/>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a:t>
            </a:r>
            <a:endParaRPr lang="en-US" dirty="0"/>
          </a:p>
        </p:txBody>
      </p:sp>
      <p:sp>
        <p:nvSpPr>
          <p:cNvPr id="3" name="Content Placeholder 2"/>
          <p:cNvSpPr>
            <a:spLocks noGrp="1"/>
          </p:cNvSpPr>
          <p:nvPr>
            <p:ph idx="1"/>
          </p:nvPr>
        </p:nvSpPr>
        <p:spPr/>
        <p:txBody>
          <a:bodyPr/>
          <a:lstStyle/>
          <a:p>
            <a:r>
              <a:rPr lang="en-US" dirty="0" smtClean="0"/>
              <a:t>We use a hidden layer from a </a:t>
            </a:r>
            <a:r>
              <a:rPr lang="en-US" b="1" dirty="0" smtClean="0"/>
              <a:t>preceding point in time </a:t>
            </a:r>
            <a:r>
              <a:rPr lang="en-US" dirty="0" smtClean="0"/>
              <a:t>to augment the input layer.</a:t>
            </a:r>
          </a:p>
          <a:p>
            <a:r>
              <a:rPr lang="en-US" dirty="0" smtClean="0"/>
              <a:t>This hidden layer from the preceding point in time provides a form of </a:t>
            </a:r>
            <a:r>
              <a:rPr lang="en-US" b="1" dirty="0" smtClean="0"/>
              <a:t>memory </a:t>
            </a:r>
            <a:r>
              <a:rPr lang="en-US" dirty="0" smtClean="0"/>
              <a:t>or context.</a:t>
            </a:r>
          </a:p>
          <a:p>
            <a:r>
              <a:rPr lang="en-US" dirty="0" smtClean="0"/>
              <a:t>This architecture </a:t>
            </a:r>
            <a:r>
              <a:rPr lang="en-US" b="1" dirty="0" smtClean="0"/>
              <a:t>does not impose a fixed-length limit </a:t>
            </a:r>
            <a:r>
              <a:rPr lang="en-US" dirty="0" smtClean="0"/>
              <a:t>on its prior context. </a:t>
            </a:r>
          </a:p>
          <a:p>
            <a:r>
              <a:rPr lang="en-US" dirty="0" smtClean="0"/>
              <a:t>As a result, information can come from all the way back at the beginning of the input sequence.   Thus we get away from the Markov assumption. </a:t>
            </a:r>
            <a:endParaRPr lang="en-US" dirty="0"/>
          </a:p>
        </p:txBody>
      </p:sp>
    </p:spTree>
    <p:extLst>
      <p:ext uri="{BB962C8B-B14F-4D97-AF65-F5344CB8AC3E}">
        <p14:creationId xmlns:p14="http://schemas.microsoft.com/office/powerpoint/2010/main" val="869088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RNN as a feedforward network</a:t>
            </a:r>
            <a:endParaRPr lang="en-US" dirty="0"/>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inference</a:t>
            </a:r>
            <a:endParaRPr lang="en-US" dirty="0"/>
          </a:p>
        </p:txBody>
      </p:sp>
      <p:sp>
        <p:nvSpPr>
          <p:cNvPr id="5" name="Content Placeholder 4"/>
          <p:cNvSpPr>
            <a:spLocks noGrp="1"/>
          </p:cNvSpPr>
          <p:nvPr>
            <p:ph idx="1"/>
          </p:nvPr>
        </p:nvSpPr>
        <p:spPr>
          <a:xfrm>
            <a:off x="822959" y="4038600"/>
            <a:ext cx="7543801" cy="1830494"/>
          </a:xfrm>
        </p:spPr>
        <p:txBody>
          <a:bodyPr/>
          <a:lstStyle/>
          <a:p>
            <a:r>
              <a:rPr lang="en-US" dirty="0" smtClean="0"/>
              <a:t>This allows us to have an output sequence equal in length to the input </a:t>
            </a:r>
            <a:r>
              <a:rPr lang="en-US" dirty="0" err="1" smtClean="0"/>
              <a:t>sequece</a:t>
            </a:r>
            <a:r>
              <a:rPr lang="en-US" dirty="0" smtClean="0"/>
              <a:t>. </a:t>
            </a:r>
            <a:endParaRPr lang="en-US" dirty="0"/>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Unrolled RNN</a:t>
            </a:r>
            <a:endParaRPr lang="en-US" dirty="0"/>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40718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RNNs</a:t>
            </a:r>
            <a:endParaRPr lang="en-US" dirty="0"/>
          </a:p>
        </p:txBody>
      </p:sp>
      <p:sp>
        <p:nvSpPr>
          <p:cNvPr id="3" name="Content Placeholder 2"/>
          <p:cNvSpPr>
            <a:spLocks noGrp="1"/>
          </p:cNvSpPr>
          <p:nvPr>
            <p:ph idx="1"/>
          </p:nvPr>
        </p:nvSpPr>
        <p:spPr/>
        <p:txBody>
          <a:bodyPr/>
          <a:lstStyle/>
          <a:p>
            <a:r>
              <a:rPr lang="en-US" dirty="0" smtClean="0"/>
              <a:t>Just like with feedforward </a:t>
            </a:r>
            <a:r>
              <a:rPr lang="en-US" dirty="0"/>
              <a:t>networks, we’ll use a training set, a loss function, and </a:t>
            </a:r>
            <a:r>
              <a:rPr lang="en-US" dirty="0" smtClean="0"/>
              <a:t>back-propagation </a:t>
            </a:r>
            <a:r>
              <a:rPr lang="en-US" dirty="0"/>
              <a:t>to </a:t>
            </a:r>
            <a:r>
              <a:rPr lang="en-US" dirty="0" smtClean="0"/>
              <a:t>get the </a:t>
            </a:r>
            <a:r>
              <a:rPr lang="en-US" dirty="0"/>
              <a:t>gradients needed to adjust the weights </a:t>
            </a:r>
            <a:r>
              <a:rPr lang="en-US" dirty="0" smtClean="0"/>
              <a:t>in an RNN.</a:t>
            </a:r>
          </a:p>
          <a:p>
            <a:r>
              <a:rPr lang="en-US" dirty="0" smtClean="0"/>
              <a:t>The weights we need to update are:</a:t>
            </a:r>
          </a:p>
          <a:p>
            <a:r>
              <a:rPr lang="en-US" b="1" dirty="0" smtClean="0"/>
              <a:t>W </a:t>
            </a:r>
            <a:r>
              <a:rPr lang="en-US" dirty="0" smtClean="0"/>
              <a:t>– the weights from the input layer to the hidden layer</a:t>
            </a:r>
            <a:br>
              <a:rPr lang="en-US" dirty="0" smtClean="0"/>
            </a:br>
            <a:r>
              <a:rPr lang="en-US" b="1" dirty="0" smtClean="0"/>
              <a:t>U</a:t>
            </a:r>
            <a:r>
              <a:rPr lang="en-US" dirty="0" smtClean="0"/>
              <a:t> </a:t>
            </a:r>
            <a:r>
              <a:rPr lang="en-US" dirty="0"/>
              <a:t>– </a:t>
            </a:r>
            <a:r>
              <a:rPr lang="en-US" dirty="0" smtClean="0"/>
              <a:t>the weights from the previous hidden layer to the current hidden layer</a:t>
            </a:r>
            <a:br>
              <a:rPr lang="en-US" dirty="0" smtClean="0"/>
            </a:br>
            <a:r>
              <a:rPr lang="en-US" b="1" dirty="0" smtClean="0"/>
              <a:t>V</a:t>
            </a:r>
            <a:r>
              <a:rPr lang="en-US" dirty="0" smtClean="0"/>
              <a:t> </a:t>
            </a:r>
            <a:r>
              <a:rPr lang="en-US" dirty="0"/>
              <a:t>– the </a:t>
            </a:r>
            <a:r>
              <a:rPr lang="en-US" dirty="0" smtClean="0"/>
              <a:t>weights from the hidden layer to the output layer</a:t>
            </a:r>
          </a:p>
          <a:p>
            <a:r>
              <a:rPr lang="en-US" dirty="0" smtClean="0"/>
              <a:t/>
            </a:r>
            <a:br>
              <a:rPr lang="en-US" dirty="0" smtClean="0"/>
            </a:br>
            <a:endParaRPr lang="en-US" dirty="0" smtClean="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 </a:t>
            </a:r>
            <a:br>
              <a:rPr lang="en-US" dirty="0" smtClean="0"/>
            </a:br>
            <a:r>
              <a:rPr lang="en-US" dirty="0" smtClean="0"/>
              <a:t>part </a:t>
            </a:r>
            <a:r>
              <a:rPr lang="en-US" dirty="0" smtClean="0"/>
              <a:t>3</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Chapters 7 and 9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RNNs</a:t>
            </a:r>
            <a:endParaRPr lang="en-US" dirty="0"/>
          </a:p>
        </p:txBody>
      </p:sp>
      <p:sp>
        <p:nvSpPr>
          <p:cNvPr id="3" name="Content Placeholder 2"/>
          <p:cNvSpPr>
            <a:spLocks noGrp="1"/>
          </p:cNvSpPr>
          <p:nvPr>
            <p:ph idx="1"/>
          </p:nvPr>
        </p:nvSpPr>
        <p:spPr/>
        <p:txBody>
          <a:bodyPr/>
          <a:lstStyle/>
          <a:p>
            <a:r>
              <a:rPr lang="en-US" dirty="0" smtClean="0"/>
              <a:t>New considerations:</a:t>
            </a:r>
          </a:p>
          <a:p>
            <a:pPr marL="457200" indent="-457200">
              <a:buFont typeface="+mj-lt"/>
              <a:buAutoNum type="arabicPeriod"/>
            </a:pPr>
            <a:r>
              <a:rPr lang="en-US" dirty="0" smtClean="0"/>
              <a:t>to </a:t>
            </a:r>
            <a:r>
              <a:rPr lang="en-US" dirty="0"/>
              <a:t>compute the loss function for the output at time </a:t>
            </a:r>
            <a:r>
              <a:rPr lang="en-US" i="1" dirty="0"/>
              <a:t>t </a:t>
            </a:r>
            <a:r>
              <a:rPr lang="en-US" dirty="0"/>
              <a:t>we need the hidden layer from time </a:t>
            </a:r>
            <a:r>
              <a:rPr lang="en-US" i="1" dirty="0"/>
              <a:t>t </a:t>
            </a:r>
            <a:r>
              <a:rPr lang="en-US" dirty="0"/>
              <a:t>− </a:t>
            </a:r>
            <a:r>
              <a:rPr lang="en-US" dirty="0" smtClean="0"/>
              <a:t>1.</a:t>
            </a:r>
          </a:p>
          <a:p>
            <a:pPr marL="457200" indent="-457200">
              <a:buFont typeface="+mj-lt"/>
              <a:buAutoNum type="arabicPeriod"/>
            </a:pPr>
            <a:r>
              <a:rPr lang="en-US" dirty="0" smtClean="0"/>
              <a:t>The hidden layer at time </a:t>
            </a:r>
            <a:r>
              <a:rPr lang="en-US" i="1" dirty="0" smtClean="0"/>
              <a:t>t</a:t>
            </a:r>
            <a:r>
              <a:rPr lang="en-US" dirty="0" smtClean="0"/>
              <a:t> </a:t>
            </a:r>
            <a:r>
              <a:rPr lang="en-US" dirty="0"/>
              <a:t>influences both the output at time </a:t>
            </a:r>
            <a:r>
              <a:rPr lang="en-US" i="1" dirty="0"/>
              <a:t>t </a:t>
            </a:r>
            <a:r>
              <a:rPr lang="en-US" dirty="0"/>
              <a:t>and the hidden layer at time </a:t>
            </a:r>
            <a:r>
              <a:rPr lang="en-US" i="1" dirty="0"/>
              <a:t>t </a:t>
            </a:r>
            <a:r>
              <a:rPr lang="en-US" dirty="0"/>
              <a:t>+ 1 (and </a:t>
            </a:r>
            <a:r>
              <a:rPr lang="en-US" dirty="0" smtClean="0"/>
              <a:t>hence the </a:t>
            </a:r>
            <a:r>
              <a:rPr lang="en-US" dirty="0"/>
              <a:t>output and loss at </a:t>
            </a:r>
            <a:r>
              <a:rPr lang="en-US" i="1" dirty="0" smtClean="0"/>
              <a:t>t</a:t>
            </a:r>
            <a:r>
              <a:rPr lang="en-US" dirty="0" smtClean="0"/>
              <a:t>+1)</a:t>
            </a:r>
          </a:p>
          <a:p>
            <a:pPr marL="0" indent="0">
              <a:buNone/>
            </a:pPr>
            <a:r>
              <a:rPr lang="en-US" dirty="0" smtClean="0"/>
              <a:t>To </a:t>
            </a:r>
            <a:r>
              <a:rPr lang="en-US" dirty="0"/>
              <a:t>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endParaRPr lang="en-US" dirty="0"/>
          </a:p>
        </p:txBody>
      </p:sp>
    </p:spTree>
    <p:extLst>
      <p:ext uri="{BB962C8B-B14F-4D97-AF65-F5344CB8AC3E}">
        <p14:creationId xmlns:p14="http://schemas.microsoft.com/office/powerpoint/2010/main" val="677071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of errors</a:t>
            </a:r>
            <a:endParaRPr lang="en-US" dirty="0"/>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smtClean="0"/>
              <a:t>time</a:t>
            </a:r>
            <a:endParaRPr lang="en-US" dirty="0"/>
          </a:p>
        </p:txBody>
      </p:sp>
    </p:spTree>
    <p:extLst>
      <p:ext uri="{BB962C8B-B14F-4D97-AF65-F5344CB8AC3E}">
        <p14:creationId xmlns:p14="http://schemas.microsoft.com/office/powerpoint/2010/main" val="139871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Language Models</a:t>
            </a:r>
            <a:endParaRPr lang="en-US" dirty="0"/>
          </a:p>
        </p:txBody>
      </p:sp>
      <p:sp>
        <p:nvSpPr>
          <p:cNvPr id="3" name="Content Placeholder 2"/>
          <p:cNvSpPr>
            <a:spLocks noGrp="1"/>
          </p:cNvSpPr>
          <p:nvPr>
            <p:ph idx="1"/>
          </p:nvPr>
        </p:nvSpPr>
        <p:spPr/>
        <p:txBody>
          <a:bodyPr/>
          <a:lstStyle/>
          <a:p>
            <a:r>
              <a:rPr lang="en-US" dirty="0" smtClean="0"/>
              <a:t>Unlike n-gram LMs and </a:t>
            </a:r>
            <a:r>
              <a:rPr lang="en-US" dirty="0"/>
              <a:t>feedforward networks with sliding </a:t>
            </a:r>
            <a:r>
              <a:rPr lang="en-US" dirty="0" smtClean="0"/>
              <a:t>windows, RNN LMs don’t use a fixed size context window.</a:t>
            </a:r>
          </a:p>
          <a:p>
            <a:r>
              <a:rPr lang="en-US" dirty="0" smtClean="0"/>
              <a:t>They predict </a:t>
            </a:r>
            <a:r>
              <a:rPr lang="en-US" dirty="0"/>
              <a:t>the next word in a sequence by using the current word and the previous hidden state as </a:t>
            </a:r>
            <a:r>
              <a:rPr lang="en-US" dirty="0" smtClean="0"/>
              <a:t>input.</a:t>
            </a:r>
          </a:p>
          <a:p>
            <a:r>
              <a:rPr lang="en-US" dirty="0" smtClean="0"/>
              <a:t>The hidden </a:t>
            </a:r>
            <a:r>
              <a:rPr lang="en-US" dirty="0"/>
              <a:t>state embodies information about all of the preceding words all the way back to the beginning of the sequence. </a:t>
            </a:r>
            <a:endParaRPr lang="en-US" dirty="0" smtClean="0"/>
          </a:p>
          <a:p>
            <a:r>
              <a:rPr lang="en-US" dirty="0" smtClean="0"/>
              <a:t>Thus they can potentially take more context into account than n-gram </a:t>
            </a:r>
            <a:r>
              <a:rPr lang="en-US" dirty="0"/>
              <a:t>LMs and </a:t>
            </a:r>
            <a:r>
              <a:rPr lang="en-US" dirty="0" smtClean="0"/>
              <a:t>NN LMs that use a </a:t>
            </a:r>
            <a:r>
              <a:rPr lang="en-US" dirty="0"/>
              <a:t>sliding </a:t>
            </a:r>
            <a:r>
              <a:rPr lang="en-US" dirty="0" smtClean="0"/>
              <a:t>window.</a:t>
            </a:r>
            <a:endParaRPr lang="en-US" dirty="0"/>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a:t>
            </a:r>
            <a:r>
              <a:rPr lang="en-US" dirty="0" smtClean="0"/>
              <a:t>LM</a:t>
            </a:r>
            <a:endParaRPr lang="en-US" dirty="0"/>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Sequences</a:t>
            </a:r>
            <a:endParaRPr lang="en-US" dirty="0"/>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Classifiers</a:t>
            </a:r>
            <a:endParaRPr lang="en-US" dirty="0"/>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Stacked RNNs</a:t>
            </a:r>
            <a:endParaRPr lang="en-US" dirty="0"/>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RNNs</a:t>
            </a:r>
            <a:endParaRPr lang="en-US" dirty="0"/>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RNNs for sequence classification</a:t>
            </a:r>
            <a:endParaRPr lang="en-US" dirty="0"/>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smtClean="0">
                <a:hlinkClick r:id="rId3"/>
              </a:rPr>
              <a:t>ELMo</a:t>
            </a:r>
            <a:endParaRPr lang="en-US" sz="4000" dirty="0" smtClean="0"/>
          </a:p>
          <a:p>
            <a:r>
              <a:rPr lang="en-US" sz="4000" dirty="0" smtClean="0">
                <a:hlinkClick r:id="rId4"/>
              </a:rPr>
              <a:t>GPT</a:t>
            </a:r>
            <a:endParaRPr lang="en-US" sz="4000" dirty="0" smtClean="0"/>
          </a:p>
          <a:p>
            <a:r>
              <a:rPr lang="en-US" sz="4000" dirty="0" smtClean="0">
                <a:hlinkClick r:id="rId5"/>
              </a:rPr>
              <a:t>BERT</a:t>
            </a:r>
            <a:endParaRPr lang="en-US" sz="4000" dirty="0" smtClean="0"/>
          </a:p>
          <a:p>
            <a:r>
              <a:rPr lang="en-US" sz="4000" dirty="0" smtClean="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Modeling </a:t>
            </a:r>
            <a:endParaRPr lang="en-US" dirty="0"/>
          </a:p>
        </p:txBody>
      </p:sp>
      <p:sp>
        <p:nvSpPr>
          <p:cNvPr id="3" name="Content Placeholder 2"/>
          <p:cNvSpPr>
            <a:spLocks noGrp="1"/>
          </p:cNvSpPr>
          <p:nvPr>
            <p:ph idx="1"/>
          </p:nvPr>
        </p:nvSpPr>
        <p:spPr/>
        <p:txBody>
          <a:bodyPr>
            <a:normAutofit/>
          </a:bodyPr>
          <a:lstStyle/>
          <a:p>
            <a:r>
              <a:rPr lang="en-US" sz="2400" dirty="0" smtClean="0"/>
              <a:t>Goal: Learn a </a:t>
            </a:r>
            <a:r>
              <a:rPr lang="en-US" sz="2400" b="1" dirty="0" smtClean="0"/>
              <a:t>function</a:t>
            </a:r>
            <a:r>
              <a:rPr lang="en-US" sz="2400" dirty="0" smtClean="0"/>
              <a:t> that returns the joint probability </a:t>
            </a:r>
          </a:p>
          <a:p>
            <a:r>
              <a:rPr lang="en-US" sz="2400" dirty="0" smtClean="0"/>
              <a:t>Primary difficulty: </a:t>
            </a:r>
          </a:p>
          <a:p>
            <a:pPr marL="457200" indent="-457200">
              <a:buFont typeface="+mj-lt"/>
              <a:buAutoNum type="arabicPeriod"/>
            </a:pPr>
            <a:r>
              <a:rPr lang="en-US" sz="2400" dirty="0" smtClean="0"/>
              <a:t>There are too many parameters to accurately estimate. </a:t>
            </a:r>
          </a:p>
          <a:p>
            <a:pPr marL="457200" indent="-457200">
              <a:buFont typeface="+mj-lt"/>
              <a:buAutoNum type="arabicPeriod"/>
            </a:pPr>
            <a:r>
              <a:rPr lang="en-US" sz="2400" dirty="0" smtClean="0"/>
              <a:t>In n-gram-based models we fail to generalize to related words / word sequences that we </a:t>
            </a:r>
            <a:r>
              <a:rPr lang="en-US" sz="2400" u="sng" dirty="0" smtClean="0"/>
              <a:t>have</a:t>
            </a:r>
            <a:r>
              <a:rPr lang="en-US" sz="2400" dirty="0" smtClean="0"/>
              <a:t> observed.</a:t>
            </a:r>
            <a:endParaRPr lang="en-US" sz="2400" u="sng" dirty="0"/>
          </a:p>
        </p:txBody>
      </p:sp>
    </p:spTree>
    <p:extLst>
      <p:ext uri="{BB962C8B-B14F-4D97-AF65-F5344CB8AC3E}">
        <p14:creationId xmlns:p14="http://schemas.microsoft.com/office/powerpoint/2010/main" val="820261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8453" y="1034302"/>
            <a:ext cx="8257403" cy="4925504"/>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9077612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685800"/>
            <a:ext cx="7994373" cy="5328040"/>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793347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1209675"/>
            <a:ext cx="5981700" cy="4429125"/>
          </a:xfrm>
          <a:prstGeom prst="rect">
            <a:avLst/>
          </a:prstGeom>
        </p:spPr>
      </p:pic>
    </p:spTree>
    <p:extLst>
      <p:ext uri="{BB962C8B-B14F-4D97-AF65-F5344CB8AC3E}">
        <p14:creationId xmlns:p14="http://schemas.microsoft.com/office/powerpoint/2010/main" val="1703492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457200"/>
            <a:ext cx="6781800" cy="5917396"/>
          </a:xfrm>
        </p:spPr>
      </p:pic>
    </p:spTree>
    <p:extLst>
      <p:ext uri="{BB962C8B-B14F-4D97-AF65-F5344CB8AC3E}">
        <p14:creationId xmlns:p14="http://schemas.microsoft.com/office/powerpoint/2010/main" val="1820647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can do next at Penn</a:t>
            </a:r>
            <a:endParaRPr lang="en-US" dirty="0"/>
          </a:p>
        </p:txBody>
      </p:sp>
      <p:sp>
        <p:nvSpPr>
          <p:cNvPr id="3" name="Content Placeholder 2"/>
          <p:cNvSpPr>
            <a:spLocks noGrp="1"/>
          </p:cNvSpPr>
          <p:nvPr>
            <p:ph idx="1"/>
          </p:nvPr>
        </p:nvSpPr>
        <p:spPr/>
        <p:txBody>
          <a:bodyPr/>
          <a:lstStyle/>
          <a:p>
            <a:r>
              <a:rPr lang="en-US" dirty="0" smtClean="0"/>
              <a:t>Machine Learning – CIS 419 and CIS 520 </a:t>
            </a:r>
          </a:p>
          <a:p>
            <a:r>
              <a:rPr lang="en-US" dirty="0" smtClean="0"/>
              <a:t>Deep Learning – CIS 522</a:t>
            </a:r>
          </a:p>
          <a:p>
            <a:r>
              <a:rPr lang="en-US" dirty="0" smtClean="0"/>
              <a:t>Computational Linguistics – CIS 530</a:t>
            </a:r>
          </a:p>
          <a:p>
            <a:r>
              <a:rPr lang="en-US" dirty="0" smtClean="0"/>
              <a:t>Special Topics next semester:</a:t>
            </a:r>
          </a:p>
          <a:p>
            <a:r>
              <a:rPr lang="en-US" dirty="0" smtClean="0"/>
              <a:t>* CIS </a:t>
            </a:r>
            <a:r>
              <a:rPr lang="en-US" dirty="0"/>
              <a:t>700-008 </a:t>
            </a:r>
            <a:r>
              <a:rPr lang="en-US" dirty="0" smtClean="0"/>
              <a:t>– </a:t>
            </a:r>
            <a:r>
              <a:rPr lang="en-US" dirty="0"/>
              <a:t>Interactive Fiction and Text </a:t>
            </a:r>
            <a:r>
              <a:rPr lang="en-US" dirty="0" smtClean="0"/>
              <a:t>Generation</a:t>
            </a:r>
          </a:p>
          <a:p>
            <a:r>
              <a:rPr lang="en-US" dirty="0" smtClean="0"/>
              <a:t>* </a:t>
            </a:r>
            <a:r>
              <a:rPr lang="nl-NL" dirty="0"/>
              <a:t>CIS </a:t>
            </a:r>
            <a:r>
              <a:rPr lang="nl-NL" dirty="0" smtClean="0"/>
              <a:t>700-003 – </a:t>
            </a:r>
            <a:r>
              <a:rPr lang="nl-NL" dirty="0" err="1" smtClean="0"/>
              <a:t>Explainable</a:t>
            </a:r>
            <a:r>
              <a:rPr lang="nl-NL" dirty="0" smtClean="0"/>
              <a:t> AI</a:t>
            </a:r>
          </a:p>
          <a:p>
            <a:r>
              <a:rPr lang="nl-NL" dirty="0" smtClean="0"/>
              <a:t>* CIS 700-001 – </a:t>
            </a:r>
            <a:r>
              <a:rPr lang="nl-NL" dirty="0" err="1"/>
              <a:t>Reasoning</a:t>
            </a:r>
            <a:r>
              <a:rPr lang="nl-NL" dirty="0"/>
              <a:t> </a:t>
            </a:r>
            <a:r>
              <a:rPr lang="nl-NL" dirty="0" err="1"/>
              <a:t>for</a:t>
            </a:r>
            <a:r>
              <a:rPr lang="nl-NL" dirty="0"/>
              <a:t> Natural Language Understanding</a:t>
            </a:r>
            <a:endParaRPr lang="en-US" dirty="0" smtClean="0"/>
          </a:p>
        </p:txBody>
      </p:sp>
    </p:spTree>
    <p:extLst>
      <p:ext uri="{BB962C8B-B14F-4D97-AF65-F5344CB8AC3E}">
        <p14:creationId xmlns:p14="http://schemas.microsoft.com/office/powerpoint/2010/main" val="212751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r>
              <a:rPr lang="en-US" dirty="0" smtClean="0"/>
              <a:t>Good luck with your exams!</a:t>
            </a:r>
            <a:endParaRPr lang="en-US" dirty="0"/>
          </a:p>
        </p:txBody>
      </p:sp>
    </p:spTree>
    <p:extLst>
      <p:ext uri="{BB962C8B-B14F-4D97-AF65-F5344CB8AC3E}">
        <p14:creationId xmlns:p14="http://schemas.microsoft.com/office/powerpoint/2010/main" val="592657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 / sparse statistics </a:t>
            </a:r>
            <a:endParaRPr lang="en-US" dirty="0"/>
          </a:p>
        </p:txBody>
      </p:sp>
      <p:sp>
        <p:nvSpPr>
          <p:cNvPr id="3" name="Content Placeholder 2"/>
          <p:cNvSpPr>
            <a:spLocks noGrp="1"/>
          </p:cNvSpPr>
          <p:nvPr>
            <p:ph idx="1"/>
          </p:nvPr>
        </p:nvSpPr>
        <p:spPr/>
        <p:txBody>
          <a:bodyPr>
            <a:normAutofit/>
          </a:bodyPr>
          <a:lstStyle/>
          <a:p>
            <a:r>
              <a:rPr lang="en-US" sz="2400" dirty="0" smtClean="0"/>
              <a:t>Suppose we want a joint distribution over </a:t>
            </a:r>
            <a:r>
              <a:rPr lang="en-US" sz="2400" dirty="0"/>
              <a:t>10 </a:t>
            </a:r>
            <a:r>
              <a:rPr lang="en-US" sz="2400" dirty="0" smtClean="0"/>
              <a:t>words.</a:t>
            </a:r>
            <a:br>
              <a:rPr lang="en-US" sz="2400" dirty="0" smtClean="0"/>
            </a:br>
            <a:r>
              <a:rPr lang="en-US" sz="2400" dirty="0" smtClean="0"/>
              <a:t>Suppose we have a vocabulary of size 100,000. </a:t>
            </a:r>
          </a:p>
          <a:p>
            <a:pPr algn="ctr"/>
            <a:r>
              <a:rPr lang="en-US" sz="2400" dirty="0" smtClean="0"/>
              <a:t>100,000</a:t>
            </a:r>
            <a:r>
              <a:rPr lang="en-US" sz="2400" baseline="30000" dirty="0" smtClean="0"/>
              <a:t>10</a:t>
            </a:r>
            <a:r>
              <a:rPr lang="en-US" sz="2400" dirty="0" smtClean="0"/>
              <a:t> </a:t>
            </a:r>
            <a:r>
              <a:rPr lang="en-US" sz="2400" dirty="0"/>
              <a:t>=10</a:t>
            </a:r>
            <a:r>
              <a:rPr lang="en-US" sz="2400" baseline="30000" dirty="0"/>
              <a:t>50</a:t>
            </a:r>
            <a:r>
              <a:rPr lang="en-US" sz="2400" dirty="0"/>
              <a:t> </a:t>
            </a:r>
            <a:r>
              <a:rPr lang="en-US" sz="2400" dirty="0" smtClean="0"/>
              <a:t>parameters</a:t>
            </a:r>
          </a:p>
          <a:p>
            <a:r>
              <a:rPr lang="en-US" sz="2400" dirty="0" smtClean="0"/>
              <a:t>This is too high to estimate from data.</a:t>
            </a:r>
            <a:endParaRPr lang="en-US" sz="2400" dirty="0"/>
          </a:p>
        </p:txBody>
      </p:sp>
    </p:spTree>
    <p:extLst>
      <p:ext uri="{BB962C8B-B14F-4D97-AF65-F5344CB8AC3E}">
        <p14:creationId xmlns:p14="http://schemas.microsoft.com/office/powerpoint/2010/main" val="1961352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2400" dirty="0" smtClean="0">
                    <a:latin typeface="+mj-lt"/>
                  </a:rPr>
                  <a:t>In LMs we </a:t>
                </a:r>
                <a:r>
                  <a:rPr lang="en-US" sz="2400" dirty="0" smtClean="0">
                    <a:latin typeface="+mj-lt"/>
                  </a:rPr>
                  <a:t>use the </a:t>
                </a:r>
                <a:r>
                  <a:rPr lang="en-US" sz="2400" dirty="0" smtClean="0">
                    <a:latin typeface="+mj-lt"/>
                  </a:rPr>
                  <a:t>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3</m:t>
                        </m:r>
                      </m:sub>
                    </m:sSub>
                  </m:oMath>
                </a14:m>
                <a:r>
                  <a:rPr lang="mr-IN" sz="2400" dirty="0" smtClean="0">
                    <a:latin typeface="+mj-lt"/>
                  </a:rPr>
                  <a:t>…</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smtClean="0">
                  <a:latin typeface="+mj-lt"/>
                </a:endParaRPr>
              </a:p>
              <a:p>
                <a:endParaRPr lang="en-US" sz="2400" dirty="0" smtClean="0">
                  <a:latin typeface="+mj-lt"/>
                </a:endParaRPr>
              </a:p>
              <a:p>
                <a:r>
                  <a:rPr lang="en-US" sz="2400" dirty="0" smtClean="0">
                    <a:latin typeface="+mj-lt"/>
                  </a:rPr>
                  <a:t>What assumption do we make in n-gram LMs to simplify this?  </a:t>
                </a:r>
              </a:p>
              <a:p>
                <a:r>
                  <a:rPr lang="en-US" sz="2400" dirty="0" smtClean="0">
                    <a:latin typeface="+mj-lt"/>
                  </a:rPr>
                  <a:t>The probability of the next word only depends on the previous </a:t>
                </a:r>
                <a:r>
                  <a:rPr lang="en-US" sz="2400" i="1" dirty="0" smtClean="0">
                    <a:latin typeface="+mj-lt"/>
                  </a:rPr>
                  <a:t>n</a:t>
                </a:r>
                <a:r>
                  <a:rPr lang="en-US" sz="2400" dirty="0" smtClean="0">
                    <a:latin typeface="+mj-lt"/>
                  </a:rPr>
                  <a:t>-1 words.</a:t>
                </a:r>
              </a:p>
              <a:p>
                <a:r>
                  <a:rPr lang="en-US" sz="2400" dirty="0" smtClean="0">
                    <a:latin typeface="+mj-lt"/>
                  </a:rPr>
                  <a:t>A small </a:t>
                </a:r>
                <a:r>
                  <a:rPr lang="en-US" sz="2400" i="1" dirty="0" smtClean="0">
                    <a:latin typeface="+mj-lt"/>
                  </a:rPr>
                  <a:t>n</a:t>
                </a:r>
                <a:r>
                  <a:rPr lang="en-US" sz="2400" dirty="0" smtClean="0">
                    <a:latin typeface="+mj-lt"/>
                  </a:rPr>
                  <a:t> makes it easier for us to get an estimate of the probability from data.</a:t>
                </a:r>
                <a:endParaRPr lang="en-US" sz="2400"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969" b="-18030"/>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N-gram </a:t>
            </a:r>
            <a:r>
              <a:rPr lang="en-US" dirty="0" smtClean="0"/>
              <a:t>Language </a:t>
            </a:r>
            <a:r>
              <a:rPr lang="en-US" dirty="0" smtClean="0"/>
              <a:t>Models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smtClean="0"/>
                  <a:t>Estimate the probability of </a:t>
                </a:r>
                <a:r>
                  <a:rPr lang="en-US" dirty="0" smtClean="0"/>
                  <a:t>the next word in a sequence, given the entire prior context </a:t>
                </a:r>
                <a:r>
                  <a:rPr lang="en-US" i="1" dirty="0" smtClean="0"/>
                  <a:t>P</a:t>
                </a:r>
                <a:r>
                  <a:rPr lang="en-US" dirty="0" smtClean="0"/>
                  <a:t>(</a:t>
                </a:r>
                <a:r>
                  <a:rPr lang="en-US" i="1" dirty="0" smtClean="0"/>
                  <a:t>w</a:t>
                </a:r>
                <a:r>
                  <a:rPr lang="en-US" i="1" baseline="-25000" dirty="0" smtClean="0"/>
                  <a:t>t</a:t>
                </a:r>
                <a:r>
                  <a:rPr lang="en-US" dirty="0" smtClean="0"/>
                  <a:t>|</a:t>
                </a:r>
                <a:r>
                  <a:rPr lang="en-US" i="1" dirty="0" smtClean="0"/>
                  <a:t>w</a:t>
                </a:r>
                <a:r>
                  <a:rPr lang="en-US" i="1" baseline="-25000" dirty="0" smtClean="0"/>
                  <a:t>1</a:t>
                </a:r>
                <a:r>
                  <a:rPr lang="en-US" i="1" baseline="30000" dirty="0" smtClean="0"/>
                  <a:t>t</a:t>
                </a:r>
                <a:r>
                  <a:rPr lang="en-US" baseline="30000" dirty="0"/>
                  <a:t>−1</a:t>
                </a:r>
                <a:r>
                  <a:rPr lang="en-US" dirty="0" smtClean="0"/>
                  <a:t>).  We use the Markov assumption approximate the probability based on the n-1 previous words.</a:t>
                </a:r>
                <a:endParaRPr lang="en-US" dirty="0"/>
              </a:p>
              <a:p>
                <a:endParaRPr lang="en-US" dirty="0" smtClean="0"/>
              </a:p>
              <a:p>
                <a:endParaRPr lang="en-US" dirty="0" smtClean="0"/>
              </a:p>
              <a:p>
                <a:r>
                  <a:rPr lang="en-US" dirty="0" smtClean="0"/>
                  <a:t>For a 4-gram model, we use MLE </a:t>
                </a:r>
                <a:r>
                  <a:rPr lang="en-US" dirty="0" smtClean="0"/>
                  <a:t>estimate the probability </a:t>
                </a:r>
                <a:r>
                  <a:rPr lang="en-US" dirty="0" smtClean="0"/>
                  <a:t>a </a:t>
                </a:r>
                <a:r>
                  <a:rPr lang="en-US" dirty="0" smtClean="0"/>
                  <a:t>large corpus</a:t>
                </a:r>
                <a:r>
                  <a:rPr lang="en-US" dirty="0" smtClean="0"/>
                  <a:t>.</a:t>
                </a:r>
              </a:p>
              <a:p>
                <a:endParaRPr lang="en-US" baseline="-25000" dirty="0"/>
              </a:p>
              <a:p>
                <a:pPr/>
                <a14:m>
                  <m:oMath xmlns:m="http://schemas.openxmlformats.org/officeDocument/2006/math">
                    <m:r>
                      <a:rPr lang="en-US" b="0" i="1" smtClean="0">
                        <a:latin typeface="Cambria Math" charset="0"/>
                      </a:rPr>
                      <m:t>𝑃</m:t>
                    </m:r>
                    <m:d>
                      <m:dPr>
                        <m:ctrlPr>
                          <a:rPr lang="is-IS" b="0" i="1" baseline="-25000"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m:t>
                            </m:r>
                            <m:r>
                              <a:rPr lang="en-US" b="0" i="1" smtClean="0">
                                <a:latin typeface="Cambria Math" charset="0"/>
                              </a:rPr>
                              <m:t>2</m:t>
                            </m:r>
                            <m:r>
                              <a:rPr lang="en-US" i="1">
                                <a:latin typeface="Cambria Math" charset="0"/>
                              </a:rPr>
                              <m:t>,</m:t>
                            </m:r>
                            <m:r>
                              <a:rPr lang="en-US" i="1" smtClean="0">
                                <a:latin typeface="Cambria Math" charset="0"/>
                              </a:rPr>
                              <m:t> </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m:t>
                            </m:r>
                            <m:r>
                              <a:rPr lang="en-US" b="0" i="1" smtClean="0">
                                <a:latin typeface="Cambria Math" charset="0"/>
                              </a:rPr>
                              <m:t>1</m:t>
                            </m:r>
                          </m:sub>
                        </m:sSub>
                      </m:e>
                    </m:d>
                    <m:r>
                      <a:rPr lang="en-US" b="0" i="1" smtClean="0">
                        <a:latin typeface="Cambria Math" charset="0"/>
                      </a:rPr>
                      <m:t>=</m:t>
                    </m:r>
                    <m:f>
                      <m:fPr>
                        <m:ctrlPr>
                          <a:rPr lang="bg-BG" b="0" i="1" smtClean="0">
                            <a:latin typeface="Cambria Math" charset="0"/>
                          </a:rPr>
                        </m:ctrlPr>
                      </m:fPr>
                      <m:num>
                        <m:r>
                          <a:rPr lang="en-US" b="0" i="1" smtClean="0">
                            <a:latin typeface="Cambria Math" charset="0"/>
                          </a:rPr>
                          <m:t>𝑐𝑜𝑢𝑛𝑡</m:t>
                        </m:r>
                        <m:d>
                          <m:dPr>
                            <m:ctrlPr>
                              <a:rPr lang="is-IS" b="0" i="1" smtClean="0">
                                <a:latin typeface="Cambria Math" charset="0"/>
                              </a:rPr>
                            </m:ctrlPr>
                          </m:dPr>
                          <m:e>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charset="0"/>
                              </a:rPr>
                            </m:ctrlPr>
                          </m:dPr>
                          <m:e>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3082362" y="2819400"/>
            <a:ext cx="3515415" cy="679450"/>
          </a:xfrm>
          <a:prstGeom prst="rect">
            <a:avLst/>
          </a:prstGeom>
        </p:spPr>
      </p:pic>
    </p:spTree>
    <p:extLst>
      <p:ext uri="{BB962C8B-B14F-4D97-AF65-F5344CB8AC3E}">
        <p14:creationId xmlns:p14="http://schemas.microsoft.com/office/powerpoint/2010/main" val="1993388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tables</a:t>
            </a:r>
            <a:endParaRPr lang="en-US" dirty="0"/>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smtClean="0"/>
              <a:t>We construct tables to look up the probability of seeing a word given a history.</a:t>
            </a:r>
          </a:p>
          <a:p>
            <a:endParaRPr lang="en-US" sz="2600" dirty="0"/>
          </a:p>
          <a:p>
            <a:endParaRPr lang="en-US" sz="2600" dirty="0" smtClean="0"/>
          </a:p>
          <a:p>
            <a:endParaRPr lang="en-US" sz="2600" dirty="0"/>
          </a:p>
          <a:p>
            <a:endParaRPr lang="en-US" sz="2600" dirty="0" smtClean="0"/>
          </a:p>
          <a:p>
            <a:endParaRPr lang="en-US" sz="2600" dirty="0" smtClean="0"/>
          </a:p>
          <a:p>
            <a:r>
              <a:rPr lang="en-US" sz="2600" dirty="0" smtClean="0"/>
              <a:t>The tables </a:t>
            </a:r>
            <a:r>
              <a:rPr lang="en-US" sz="2600" dirty="0"/>
              <a:t>only </a:t>
            </a:r>
            <a:r>
              <a:rPr lang="en-US" sz="2600" dirty="0" smtClean="0"/>
              <a:t>store observed sequences.  </a:t>
            </a:r>
            <a:endParaRPr lang="en-US" sz="2600" dirty="0"/>
          </a:p>
          <a:p>
            <a:r>
              <a:rPr lang="en-US" sz="2600" dirty="0"/>
              <a:t>What happens when we have a new (unseen) combination of n words?</a:t>
            </a:r>
          </a:p>
          <a:p>
            <a:endParaRPr lang="en-US" dirty="0"/>
          </a:p>
          <a:p>
            <a:endParaRPr lang="en-US" dirty="0" smtClean="0"/>
          </a:p>
          <a:p>
            <a:endParaRPr lang="en-US" b="1" dirty="0"/>
          </a:p>
          <a:p>
            <a:endParaRPr lang="en-US" b="1" baseline="-25000" dirty="0"/>
          </a:p>
          <a:p>
            <a:endParaRPr lang="en-US" b="1" baseline="-25000" dirty="0" smtClean="0"/>
          </a:p>
          <a:p>
            <a:endParaRPr lang="en-US" b="1" baseline="-25000" dirty="0" smtClean="0"/>
          </a:p>
          <a:p>
            <a:endParaRPr lang="en-US" dirty="0"/>
          </a:p>
        </p:txBody>
      </p:sp>
      <p:graphicFrame>
        <p:nvGraphicFramePr>
          <p:cNvPr id="6" name="Content Placeholder 3"/>
          <p:cNvGraphicFramePr>
            <a:graphicFrameLocks/>
          </p:cNvGraphicFramePr>
          <p:nvPr>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gridCol w="2773680"/>
              </a:tblGrid>
              <a:tr h="365760">
                <a:tc>
                  <a:txBody>
                    <a:bodyPr/>
                    <a:lstStyle/>
                    <a:p>
                      <a:r>
                        <a:rPr lang="en-US" dirty="0" smtClean="0"/>
                        <a:t>curse of</a:t>
                      </a:r>
                      <a:endParaRPr lang="en-US" dirty="0"/>
                    </a:p>
                  </a:txBody>
                  <a:tcPr/>
                </a:tc>
                <a:tc>
                  <a:txBody>
                    <a:bodyPr/>
                    <a:lstStyle/>
                    <a:p>
                      <a:r>
                        <a:rPr lang="en-US" dirty="0" smtClean="0"/>
                        <a:t>P(</a:t>
                      </a:r>
                      <a:r>
                        <a:rPr lang="en-US" dirty="0" err="1" smtClean="0"/>
                        <a:t>w</a:t>
                      </a:r>
                      <a:r>
                        <a:rPr lang="en-US" baseline="-25000" dirty="0" err="1" smtClean="0"/>
                        <a:t>t</a:t>
                      </a:r>
                      <a:r>
                        <a:rPr lang="en-US" dirty="0" smtClean="0"/>
                        <a:t> | </a:t>
                      </a:r>
                      <a:r>
                        <a:rPr lang="en-US" dirty="0" err="1" smtClean="0"/>
                        <a:t>w</a:t>
                      </a:r>
                      <a:r>
                        <a:rPr lang="en-US" baseline="-25000" dirty="0" err="1" smtClean="0"/>
                        <a:t>t</a:t>
                      </a:r>
                      <a:r>
                        <a:rPr lang="en-US" baseline="-25000" dirty="0" smtClean="0"/>
                        <a:t>-n</a:t>
                      </a:r>
                      <a:r>
                        <a:rPr lang="en-US" dirty="0" smtClean="0"/>
                        <a:t> </a:t>
                      </a:r>
                      <a:r>
                        <a:rPr lang="mr-IN" dirty="0" smtClean="0"/>
                        <a:t>…</a:t>
                      </a:r>
                      <a:r>
                        <a:rPr lang="en-US" dirty="0" smtClean="0"/>
                        <a:t> w</a:t>
                      </a:r>
                      <a:r>
                        <a:rPr lang="en-US" baseline="-25000" dirty="0" smtClean="0"/>
                        <a:t>t-1</a:t>
                      </a:r>
                      <a:r>
                        <a:rPr lang="en-US" dirty="0" smtClean="0"/>
                        <a:t>)</a:t>
                      </a:r>
                      <a:endParaRPr lang="en-US" dirty="0"/>
                    </a:p>
                  </a:txBody>
                  <a:tcPr/>
                </a:tc>
              </a:tr>
              <a:tr h="365760">
                <a:tc>
                  <a:txBody>
                    <a:bodyPr/>
                    <a:lstStyle/>
                    <a:p>
                      <a:r>
                        <a:rPr lang="en-US" dirty="0" smtClean="0"/>
                        <a:t>dimensionality</a:t>
                      </a:r>
                      <a:endParaRPr lang="en-US" dirty="0"/>
                    </a:p>
                  </a:txBody>
                  <a:tcPr/>
                </a:tc>
                <a:tc>
                  <a:txBody>
                    <a:bodyPr/>
                    <a:lstStyle/>
                    <a:p>
                      <a:endParaRPr lang="en-US" dirty="0"/>
                    </a:p>
                  </a:txBody>
                  <a:tcPr/>
                </a:tc>
              </a:tr>
              <a:tr h="365760">
                <a:tc>
                  <a:txBody>
                    <a:bodyPr/>
                    <a:lstStyle/>
                    <a:p>
                      <a:r>
                        <a:rPr lang="en-US" dirty="0" smtClean="0"/>
                        <a:t>azure</a:t>
                      </a:r>
                      <a:endParaRPr lang="en-US" dirty="0"/>
                    </a:p>
                  </a:txBody>
                  <a:tcPr/>
                </a:tc>
                <a:tc>
                  <a:txBody>
                    <a:bodyPr/>
                    <a:lstStyle/>
                    <a:p>
                      <a:endParaRPr lang="en-US" dirty="0"/>
                    </a:p>
                  </a:txBody>
                  <a:tcPr/>
                </a:tc>
              </a:tr>
              <a:tr h="365760">
                <a:tc>
                  <a:txBody>
                    <a:bodyPr/>
                    <a:lstStyle/>
                    <a:p>
                      <a:r>
                        <a:rPr lang="en-US" dirty="0" smtClean="0"/>
                        <a:t>knowledge</a:t>
                      </a:r>
                      <a:endParaRPr lang="en-US" dirty="0"/>
                    </a:p>
                  </a:txBody>
                  <a:tcPr/>
                </a:tc>
                <a:tc>
                  <a:txBody>
                    <a:bodyPr/>
                    <a:lstStyle/>
                    <a:p>
                      <a:endParaRPr lang="en-US"/>
                    </a:p>
                  </a:txBody>
                  <a:tcPr/>
                </a:tc>
              </a:tr>
              <a:tr h="365760">
                <a:tc>
                  <a:txBody>
                    <a:bodyPr/>
                    <a:lstStyle/>
                    <a:p>
                      <a:r>
                        <a:rPr lang="en-US" dirty="0" smtClean="0"/>
                        <a:t>oak</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580505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sequences</a:t>
            </a:r>
            <a:endParaRPr lang="en-US" dirty="0"/>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smtClean="0"/>
              <a:t>Back-off</a:t>
            </a:r>
          </a:p>
          <a:p>
            <a:pPr marL="457200" indent="-457200">
              <a:buFont typeface="+mj-lt"/>
              <a:buAutoNum type="arabicPeriod"/>
            </a:pPr>
            <a:r>
              <a:rPr lang="en-US" sz="2400" dirty="0" smtClean="0"/>
              <a:t>Smoothing / interpolation </a:t>
            </a:r>
          </a:p>
          <a:p>
            <a:pPr marL="0" indent="0">
              <a:buNone/>
            </a:pPr>
            <a:r>
              <a:rPr lang="en-US" sz="2400" dirty="0" smtClean="0"/>
              <a:t>We are basically just stitching together short sequences of observed words.</a:t>
            </a:r>
            <a:endParaRPr lang="en-US" sz="2400" dirty="0"/>
          </a:p>
        </p:txBody>
      </p:sp>
    </p:spTree>
    <p:extLst>
      <p:ext uri="{BB962C8B-B14F-4D97-AF65-F5344CB8AC3E}">
        <p14:creationId xmlns:p14="http://schemas.microsoft.com/office/powerpoint/2010/main" val="138553792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40551</TotalTime>
  <Words>3526</Words>
  <Application>Microsoft Macintosh PowerPoint</Application>
  <PresentationFormat>On-screen Show (4:3)</PresentationFormat>
  <Paragraphs>259</Paragraphs>
  <Slides>45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Calibri Light</vt:lpstr>
      <vt:lpstr>Cambria Math</vt:lpstr>
      <vt:lpstr>Mangal</vt:lpstr>
      <vt:lpstr>Times</vt:lpstr>
      <vt:lpstr>Retrospect</vt:lpstr>
      <vt:lpstr>Reminders</vt:lpstr>
      <vt:lpstr>How hard should you study?</vt:lpstr>
      <vt:lpstr>Neural Networks  part 3</vt:lpstr>
      <vt:lpstr>Language Modeling </vt:lpstr>
      <vt:lpstr>Curse of dimensionality / sparse statistics </vt:lpstr>
      <vt:lpstr>Chain rule</vt:lpstr>
      <vt:lpstr>N-gram Language Models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the neural LM</vt:lpstr>
      <vt:lpstr>Training</vt:lpstr>
      <vt:lpstr>Training the neural LM</vt:lpstr>
      <vt:lpstr>Learned embeddings</vt:lpstr>
      <vt:lpstr>Advantages of NN LMs</vt:lpstr>
      <vt:lpstr>Disadvantage of FF-NN</vt:lpstr>
      <vt:lpstr>Recurrent Neural Networks</vt:lpstr>
      <vt:lpstr>Memory</vt:lpstr>
      <vt:lpstr>RNN as a feedforward network</vt:lpstr>
      <vt:lpstr>Forward inference</vt:lpstr>
      <vt:lpstr>Unrolled RNN</vt:lpstr>
      <vt:lpstr>Training RNNs</vt:lpstr>
      <vt:lpstr>Training RNNs</vt:lpstr>
      <vt:lpstr>Backpropagation of errors</vt:lpstr>
      <vt:lpstr>Recurrent Neural Language Models</vt:lpstr>
      <vt:lpstr>Autoregressive generation with an RNN LM</vt:lpstr>
      <vt:lpstr>Tag Sequences</vt:lpstr>
      <vt:lpstr>Sequence Classifiers</vt:lpstr>
      <vt:lpstr>Stacked RNNs</vt:lpstr>
      <vt:lpstr>Bidirectional RNNs</vt:lpstr>
      <vt:lpstr>Bidirectional RNNs for sequence classification</vt:lpstr>
      <vt:lpstr>Current state of the art neural LMs</vt:lpstr>
      <vt:lpstr>PowerPoint Presentation</vt:lpstr>
      <vt:lpstr>PowerPoint Presentation</vt:lpstr>
      <vt:lpstr>PowerPoint Presentation</vt:lpstr>
      <vt:lpstr>PowerPoint Presentation</vt:lpstr>
      <vt:lpstr>What you can do next at Penn</vt:lpstr>
      <vt:lpstr>Thank you!</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2060</cp:revision>
  <cp:lastPrinted>2019-11-21T18:40:01Z</cp:lastPrinted>
  <dcterms:created xsi:type="dcterms:W3CDTF">2009-06-12T17:14:38Z</dcterms:created>
  <dcterms:modified xsi:type="dcterms:W3CDTF">2019-12-03T16:48:30Z</dcterms:modified>
</cp:coreProperties>
</file>